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diagrams/data1.xml" ContentType="application/vnd.openxmlformats-officedocument.drawingml.diagramData+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93.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notesSlides/notesSlide1.xml" ContentType="application/vnd.openxmlformats-officedocument.presentationml.notesSlide+xml"/>
  <Override PartName="/ppt/slideLayouts/slideLayout137.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2.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11.xml" ContentType="application/vnd.openxmlformats-officedocument.theme+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4.xml" ContentType="application/vnd.openxmlformats-officedocument.presentationml.tags+xml"/>
  <Override PartName="/ppt/tags/tag5.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9" r:id="rId1"/>
    <p:sldMasterId id="2147484078" r:id="rId2"/>
    <p:sldMasterId id="2147484144" r:id="rId3"/>
    <p:sldMasterId id="2147484186" r:id="rId4"/>
    <p:sldMasterId id="2147484198" r:id="rId5"/>
    <p:sldMasterId id="2147484221" r:id="rId6"/>
    <p:sldMasterId id="2147484252" r:id="rId7"/>
    <p:sldMasterId id="2147484270" r:id="rId8"/>
    <p:sldMasterId id="2147484308" r:id="rId9"/>
  </p:sldMasterIdLst>
  <p:notesMasterIdLst>
    <p:notesMasterId r:id="rId28"/>
  </p:notesMasterIdLst>
  <p:handoutMasterIdLst>
    <p:handoutMasterId r:id="rId29"/>
  </p:handoutMasterIdLst>
  <p:sldIdLst>
    <p:sldId id="2076138215" r:id="rId10"/>
    <p:sldId id="2076138218" r:id="rId11"/>
    <p:sldId id="2076138220" r:id="rId12"/>
    <p:sldId id="2076138240" r:id="rId13"/>
    <p:sldId id="2076138228" r:id="rId14"/>
    <p:sldId id="2076138235" r:id="rId15"/>
    <p:sldId id="2076138229" r:id="rId16"/>
    <p:sldId id="2076138236" r:id="rId17"/>
    <p:sldId id="2076138230" r:id="rId18"/>
    <p:sldId id="2076138237" r:id="rId19"/>
    <p:sldId id="2076138231" r:id="rId20"/>
    <p:sldId id="2076138241" r:id="rId21"/>
    <p:sldId id="2076138232" r:id="rId22"/>
    <p:sldId id="2076138239" r:id="rId23"/>
    <p:sldId id="2076138233" r:id="rId24"/>
    <p:sldId id="2076138238" r:id="rId25"/>
    <p:sldId id="2076138226" r:id="rId26"/>
    <p:sldId id="2076138234"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02ED99C-F9BC-4B2E-9DED-9A95FDB4C299}">
          <p14:sldIdLst>
            <p14:sldId id="2076138215"/>
            <p14:sldId id="2076138218"/>
            <p14:sldId id="2076138220"/>
            <p14:sldId id="2076138240"/>
          </p14:sldIdLst>
        </p14:section>
        <p14:section name="Use Case Details" id="{0177E279-4B85-4BB7-A901-5EF359BF4752}">
          <p14:sldIdLst>
            <p14:sldId id="2076138228"/>
            <p14:sldId id="2076138235"/>
            <p14:sldId id="2076138229"/>
            <p14:sldId id="2076138236"/>
            <p14:sldId id="2076138230"/>
            <p14:sldId id="2076138237"/>
            <p14:sldId id="2076138231"/>
            <p14:sldId id="2076138241"/>
            <p14:sldId id="2076138232"/>
            <p14:sldId id="2076138239"/>
            <p14:sldId id="2076138233"/>
            <p14:sldId id="2076138238"/>
            <p14:sldId id="2076138226"/>
          </p14:sldIdLst>
        </p14:section>
        <p14:section name="Additional Draft Slides" id="{54DC8C35-5F03-4EE3-8294-192750FBC7F0}">
          <p14:sldIdLst>
            <p14:sldId id="207613823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060"/>
    <a:srgbClr val="4F81BD"/>
    <a:srgbClr val="115FD1"/>
    <a:srgbClr val="4F54B7"/>
    <a:srgbClr val="3E4095"/>
    <a:srgbClr val="29176E"/>
    <a:srgbClr val="E93BA3"/>
    <a:srgbClr val="C4167E"/>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9" autoAdjust="0"/>
    <p:restoredTop sz="93995" autoAdjust="0"/>
  </p:normalViewPr>
  <p:slideViewPr>
    <p:cSldViewPr>
      <p:cViewPr varScale="1">
        <p:scale>
          <a:sx n="74" d="100"/>
          <a:sy n="74" d="100"/>
        </p:scale>
        <p:origin x="840" y="7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47" d="100"/>
          <a:sy n="47" d="100"/>
        </p:scale>
        <p:origin x="2760" y="5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customXml" Target="../customXml/item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36" Type="http://schemas.openxmlformats.org/officeDocument/2006/relationships/customXml" Target="../customXml/item3.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F34F85-D718-48FC-A58E-D956F79F6AFB}"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SG"/>
        </a:p>
      </dgm:t>
    </dgm:pt>
    <dgm:pt modelId="{22891A16-5294-4B0A-A1BB-484D4A75887B}">
      <dgm:prSet phldrT="[Text]" custT="1"/>
      <dgm:spPr>
        <a:noFill/>
      </dgm:spPr>
      <dgm:t>
        <a:bodyPr/>
        <a:lstStyle/>
        <a:p>
          <a:r>
            <a:rPr lang="en-SG" sz="2400" b="1" dirty="0">
              <a:solidFill>
                <a:schemeClr val="tx1"/>
              </a:solidFill>
            </a:rPr>
            <a:t>Key Benefits</a:t>
          </a:r>
        </a:p>
      </dgm:t>
    </dgm:pt>
    <dgm:pt modelId="{3C676AAE-256C-4FDF-93AB-7D99F8FF0DCD}" type="parTrans" cxnId="{4DC8EF4D-5759-4189-9193-B817A79099D7}">
      <dgm:prSet/>
      <dgm:spPr/>
      <dgm:t>
        <a:bodyPr/>
        <a:lstStyle/>
        <a:p>
          <a:endParaRPr lang="en-SG"/>
        </a:p>
      </dgm:t>
    </dgm:pt>
    <dgm:pt modelId="{8A542BD9-03A8-4B8B-81F3-812A263557B2}" type="sibTrans" cxnId="{4DC8EF4D-5759-4189-9193-B817A79099D7}">
      <dgm:prSet/>
      <dgm:spPr/>
      <dgm:t>
        <a:bodyPr/>
        <a:lstStyle/>
        <a:p>
          <a:endParaRPr lang="en-SG"/>
        </a:p>
      </dgm:t>
    </dgm:pt>
    <dgm:pt modelId="{4A6D0D05-E32C-4DCD-8C19-D12BC16ECE7B}">
      <dgm:prSet phldrT="[Text]"/>
      <dgm:spPr>
        <a:solidFill>
          <a:srgbClr val="FFC000"/>
        </a:solidFill>
      </dgm:spPr>
      <dgm:t>
        <a:bodyPr/>
        <a:lstStyle/>
        <a:p>
          <a:r>
            <a:rPr lang="en-SG" dirty="0"/>
            <a:t>Human Language</a:t>
          </a:r>
        </a:p>
      </dgm:t>
    </dgm:pt>
    <dgm:pt modelId="{2E2181A5-D32E-451B-89A4-9EDF8DCB6539}" type="parTrans" cxnId="{39A385FD-A4F1-4172-817F-5217B4969655}">
      <dgm:prSet/>
      <dgm:spPr/>
      <dgm:t>
        <a:bodyPr/>
        <a:lstStyle/>
        <a:p>
          <a:endParaRPr lang="en-SG"/>
        </a:p>
      </dgm:t>
    </dgm:pt>
    <dgm:pt modelId="{318D24E9-D687-4A31-9D98-761A0D95C57E}" type="sibTrans" cxnId="{39A385FD-A4F1-4172-817F-5217B4969655}">
      <dgm:prSet/>
      <dgm:spPr/>
      <dgm:t>
        <a:bodyPr/>
        <a:lstStyle/>
        <a:p>
          <a:endParaRPr lang="en-SG"/>
        </a:p>
      </dgm:t>
    </dgm:pt>
    <dgm:pt modelId="{7CEC6F0C-973A-43DF-B6A5-3BAA9F5F926C}">
      <dgm:prSet phldrT="[Text]"/>
      <dgm:spPr>
        <a:solidFill>
          <a:srgbClr val="002060"/>
        </a:solidFill>
      </dgm:spPr>
      <dgm:t>
        <a:bodyPr/>
        <a:lstStyle/>
        <a:p>
          <a:r>
            <a:rPr lang="en-SG" dirty="0"/>
            <a:t>Conversation Interface</a:t>
          </a:r>
        </a:p>
      </dgm:t>
    </dgm:pt>
    <dgm:pt modelId="{CE6E821C-6B88-4390-B9C2-BF29B14551A3}" type="parTrans" cxnId="{97E09175-28E7-46DC-803A-3FE69F35FFF9}">
      <dgm:prSet/>
      <dgm:spPr/>
      <dgm:t>
        <a:bodyPr/>
        <a:lstStyle/>
        <a:p>
          <a:endParaRPr lang="en-SG"/>
        </a:p>
      </dgm:t>
    </dgm:pt>
    <dgm:pt modelId="{71CC4457-C280-4F0B-8B06-F9D86CA01E35}" type="sibTrans" cxnId="{97E09175-28E7-46DC-803A-3FE69F35FFF9}">
      <dgm:prSet/>
      <dgm:spPr/>
      <dgm:t>
        <a:bodyPr/>
        <a:lstStyle/>
        <a:p>
          <a:endParaRPr lang="en-SG"/>
        </a:p>
      </dgm:t>
    </dgm:pt>
    <dgm:pt modelId="{C59FA2A2-C886-4C5C-9804-35D12D8067C9}">
      <dgm:prSet phldrT="[Text]"/>
      <dgm:spPr>
        <a:solidFill>
          <a:srgbClr val="FFC000"/>
        </a:solidFill>
      </dgm:spPr>
      <dgm:t>
        <a:bodyPr/>
        <a:lstStyle/>
        <a:p>
          <a:r>
            <a:rPr lang="en-SG" dirty="0"/>
            <a:t>Data Exploration</a:t>
          </a:r>
        </a:p>
      </dgm:t>
    </dgm:pt>
    <dgm:pt modelId="{F2088182-A88C-4F27-A0B3-603E23E757C4}" type="parTrans" cxnId="{769E307F-4D86-4148-8DA2-B027A0D0EF88}">
      <dgm:prSet/>
      <dgm:spPr/>
      <dgm:t>
        <a:bodyPr/>
        <a:lstStyle/>
        <a:p>
          <a:endParaRPr lang="en-SG"/>
        </a:p>
      </dgm:t>
    </dgm:pt>
    <dgm:pt modelId="{0CBEDE40-3319-4706-A8F3-3531585C3FEA}" type="sibTrans" cxnId="{769E307F-4D86-4148-8DA2-B027A0D0EF88}">
      <dgm:prSet/>
      <dgm:spPr/>
      <dgm:t>
        <a:bodyPr/>
        <a:lstStyle/>
        <a:p>
          <a:endParaRPr lang="en-SG"/>
        </a:p>
      </dgm:t>
    </dgm:pt>
    <dgm:pt modelId="{9CC34BB4-7728-464A-9B9D-EAD296C57A2E}">
      <dgm:prSet phldrT="[Text]"/>
      <dgm:spPr>
        <a:solidFill>
          <a:srgbClr val="002060"/>
        </a:solidFill>
      </dgm:spPr>
      <dgm:t>
        <a:bodyPr/>
        <a:lstStyle/>
        <a:p>
          <a:r>
            <a:rPr lang="en-SG" dirty="0"/>
            <a:t>Facial Recognition</a:t>
          </a:r>
        </a:p>
      </dgm:t>
    </dgm:pt>
    <dgm:pt modelId="{15CF35FC-B1E1-47A9-9D7D-7A326242C871}" type="parTrans" cxnId="{DFDFD8A6-91A3-423C-882C-74D88B77A6AE}">
      <dgm:prSet/>
      <dgm:spPr/>
      <dgm:t>
        <a:bodyPr/>
        <a:lstStyle/>
        <a:p>
          <a:endParaRPr lang="en-SG"/>
        </a:p>
      </dgm:t>
    </dgm:pt>
    <dgm:pt modelId="{77DAA211-FDBF-4B98-9A2E-D7DF900A5486}" type="sibTrans" cxnId="{DFDFD8A6-91A3-423C-882C-74D88B77A6AE}">
      <dgm:prSet/>
      <dgm:spPr/>
      <dgm:t>
        <a:bodyPr/>
        <a:lstStyle/>
        <a:p>
          <a:endParaRPr lang="en-SG"/>
        </a:p>
      </dgm:t>
    </dgm:pt>
    <dgm:pt modelId="{D4688646-0129-4B92-AF92-3CD6955DCBD7}">
      <dgm:prSet phldrT="[Text]"/>
      <dgm:spPr>
        <a:solidFill>
          <a:srgbClr val="FFC000"/>
        </a:solidFill>
      </dgm:spPr>
      <dgm:t>
        <a:bodyPr/>
        <a:lstStyle/>
        <a:p>
          <a:r>
            <a:rPr lang="en-SG" dirty="0"/>
            <a:t>Summarization</a:t>
          </a:r>
        </a:p>
      </dgm:t>
    </dgm:pt>
    <dgm:pt modelId="{636091A1-1D84-420D-AF4B-CCC0CBC9799B}" type="parTrans" cxnId="{8AC99637-4B9D-4037-85DB-0401305572B8}">
      <dgm:prSet/>
      <dgm:spPr/>
      <dgm:t>
        <a:bodyPr/>
        <a:lstStyle/>
        <a:p>
          <a:endParaRPr lang="en-SG"/>
        </a:p>
      </dgm:t>
    </dgm:pt>
    <dgm:pt modelId="{6CC4EA27-6A9C-4958-A129-E3EA02F08E52}" type="sibTrans" cxnId="{8AC99637-4B9D-4037-85DB-0401305572B8}">
      <dgm:prSet/>
      <dgm:spPr/>
      <dgm:t>
        <a:bodyPr/>
        <a:lstStyle/>
        <a:p>
          <a:endParaRPr lang="en-SG"/>
        </a:p>
      </dgm:t>
    </dgm:pt>
    <dgm:pt modelId="{7754489B-4E73-4678-96E4-03DE9874D2E0}">
      <dgm:prSet phldrT="[Text]" custT="1"/>
      <dgm:spPr>
        <a:solidFill>
          <a:srgbClr val="002060"/>
        </a:solidFill>
      </dgm:spPr>
      <dgm:t>
        <a:bodyPr/>
        <a:lstStyle/>
        <a:p>
          <a:r>
            <a:rPr lang="en-SG" sz="1500" kern="1200" dirty="0">
              <a:solidFill>
                <a:prstClr val="white"/>
              </a:solidFill>
              <a:latin typeface="Tw Cen MT"/>
              <a:ea typeface="+mn-ea"/>
              <a:cs typeface="+mn-cs"/>
            </a:rPr>
            <a:t>Document</a:t>
          </a:r>
          <a:r>
            <a:rPr lang="en-SG" sz="1500" kern="1200" dirty="0"/>
            <a:t> </a:t>
          </a:r>
          <a:r>
            <a:rPr lang="en-SG" sz="1200" b="1" kern="1200" dirty="0">
              <a:solidFill>
                <a:schemeClr val="lt1"/>
              </a:solidFill>
              <a:latin typeface="+mj-lt"/>
              <a:ea typeface="+mn-ea"/>
              <a:cs typeface="+mn-cs"/>
            </a:rPr>
            <a:t>Classification</a:t>
          </a:r>
        </a:p>
      </dgm:t>
    </dgm:pt>
    <dgm:pt modelId="{F0C629A4-B565-4602-9097-8CB4BE30B9C0}" type="parTrans" cxnId="{DBCD6E76-9A4B-4ED8-B8C3-DF7D593C7A36}">
      <dgm:prSet/>
      <dgm:spPr/>
      <dgm:t>
        <a:bodyPr/>
        <a:lstStyle/>
        <a:p>
          <a:endParaRPr lang="en-SG"/>
        </a:p>
      </dgm:t>
    </dgm:pt>
    <dgm:pt modelId="{E7DFBEE9-786C-4390-B95A-285C16773726}" type="sibTrans" cxnId="{DBCD6E76-9A4B-4ED8-B8C3-DF7D593C7A36}">
      <dgm:prSet/>
      <dgm:spPr/>
      <dgm:t>
        <a:bodyPr/>
        <a:lstStyle/>
        <a:p>
          <a:endParaRPr lang="en-SG"/>
        </a:p>
      </dgm:t>
    </dgm:pt>
    <dgm:pt modelId="{5625A9CA-69D4-4542-B41B-8D52F3D17E59}" type="pres">
      <dgm:prSet presAssocID="{26F34F85-D718-48FC-A58E-D956F79F6AFB}" presName="Name0" presStyleCnt="0">
        <dgm:presLayoutVars>
          <dgm:chMax val="1"/>
          <dgm:chPref val="1"/>
          <dgm:dir/>
          <dgm:animOne val="branch"/>
          <dgm:animLvl val="lvl"/>
        </dgm:presLayoutVars>
      </dgm:prSet>
      <dgm:spPr/>
    </dgm:pt>
    <dgm:pt modelId="{DB1005B3-08E7-4E44-A41C-61530DDC833C}" type="pres">
      <dgm:prSet presAssocID="{22891A16-5294-4B0A-A1BB-484D4A75887B}" presName="Parent" presStyleLbl="node0" presStyleIdx="0" presStyleCnt="1">
        <dgm:presLayoutVars>
          <dgm:chMax val="6"/>
          <dgm:chPref val="6"/>
        </dgm:presLayoutVars>
      </dgm:prSet>
      <dgm:spPr/>
    </dgm:pt>
    <dgm:pt modelId="{B7091FC1-3681-47B5-B114-EAA619CE3369}" type="pres">
      <dgm:prSet presAssocID="{4A6D0D05-E32C-4DCD-8C19-D12BC16ECE7B}" presName="Accent1" presStyleCnt="0"/>
      <dgm:spPr/>
    </dgm:pt>
    <dgm:pt modelId="{4CFEE5B1-49D9-4DE4-9D7E-05A8CCFDE347}" type="pres">
      <dgm:prSet presAssocID="{4A6D0D05-E32C-4DCD-8C19-D12BC16ECE7B}" presName="Accent" presStyleLbl="bgShp" presStyleIdx="0" presStyleCnt="6"/>
      <dgm:spPr/>
    </dgm:pt>
    <dgm:pt modelId="{F2A7B357-A2F3-4752-BC98-AF0DE08119EB}" type="pres">
      <dgm:prSet presAssocID="{4A6D0D05-E32C-4DCD-8C19-D12BC16ECE7B}" presName="Child1" presStyleLbl="node1" presStyleIdx="0" presStyleCnt="6">
        <dgm:presLayoutVars>
          <dgm:chMax val="0"/>
          <dgm:chPref val="0"/>
          <dgm:bulletEnabled val="1"/>
        </dgm:presLayoutVars>
      </dgm:prSet>
      <dgm:spPr/>
    </dgm:pt>
    <dgm:pt modelId="{399389B1-4062-4929-9354-F8FBB1A3C5D4}" type="pres">
      <dgm:prSet presAssocID="{7CEC6F0C-973A-43DF-B6A5-3BAA9F5F926C}" presName="Accent2" presStyleCnt="0"/>
      <dgm:spPr/>
    </dgm:pt>
    <dgm:pt modelId="{62D406D3-0361-4476-BB9E-4365C2C58B43}" type="pres">
      <dgm:prSet presAssocID="{7CEC6F0C-973A-43DF-B6A5-3BAA9F5F926C}" presName="Accent" presStyleLbl="bgShp" presStyleIdx="1" presStyleCnt="6"/>
      <dgm:spPr/>
    </dgm:pt>
    <dgm:pt modelId="{CBD6D562-F0F6-4BC4-91E2-507F585CB2BE}" type="pres">
      <dgm:prSet presAssocID="{7CEC6F0C-973A-43DF-B6A5-3BAA9F5F926C}" presName="Child2" presStyleLbl="node1" presStyleIdx="1" presStyleCnt="6">
        <dgm:presLayoutVars>
          <dgm:chMax val="0"/>
          <dgm:chPref val="0"/>
          <dgm:bulletEnabled val="1"/>
        </dgm:presLayoutVars>
      </dgm:prSet>
      <dgm:spPr/>
    </dgm:pt>
    <dgm:pt modelId="{58224622-89B0-4031-BBF7-FB02FFC87D9E}" type="pres">
      <dgm:prSet presAssocID="{C59FA2A2-C886-4C5C-9804-35D12D8067C9}" presName="Accent3" presStyleCnt="0"/>
      <dgm:spPr/>
    </dgm:pt>
    <dgm:pt modelId="{D115042C-871C-4118-BB79-172439D66EAC}" type="pres">
      <dgm:prSet presAssocID="{C59FA2A2-C886-4C5C-9804-35D12D8067C9}" presName="Accent" presStyleLbl="bgShp" presStyleIdx="2" presStyleCnt="6"/>
      <dgm:spPr/>
    </dgm:pt>
    <dgm:pt modelId="{5BBE9BC1-27DA-4433-A50C-3930FB5B3E92}" type="pres">
      <dgm:prSet presAssocID="{C59FA2A2-C886-4C5C-9804-35D12D8067C9}" presName="Child3" presStyleLbl="node1" presStyleIdx="2" presStyleCnt="6">
        <dgm:presLayoutVars>
          <dgm:chMax val="0"/>
          <dgm:chPref val="0"/>
          <dgm:bulletEnabled val="1"/>
        </dgm:presLayoutVars>
      </dgm:prSet>
      <dgm:spPr/>
    </dgm:pt>
    <dgm:pt modelId="{33D8DA5D-653B-48E2-8D93-78EC01A17929}" type="pres">
      <dgm:prSet presAssocID="{9CC34BB4-7728-464A-9B9D-EAD296C57A2E}" presName="Accent4" presStyleCnt="0"/>
      <dgm:spPr/>
    </dgm:pt>
    <dgm:pt modelId="{9F2C9B88-16A6-4FCC-A289-CD588353C9A6}" type="pres">
      <dgm:prSet presAssocID="{9CC34BB4-7728-464A-9B9D-EAD296C57A2E}" presName="Accent" presStyleLbl="bgShp" presStyleIdx="3" presStyleCnt="6"/>
      <dgm:spPr/>
    </dgm:pt>
    <dgm:pt modelId="{08EF8F32-3F7C-4386-BFF4-CA73BB5FC18B}" type="pres">
      <dgm:prSet presAssocID="{9CC34BB4-7728-464A-9B9D-EAD296C57A2E}" presName="Child4" presStyleLbl="node1" presStyleIdx="3" presStyleCnt="6">
        <dgm:presLayoutVars>
          <dgm:chMax val="0"/>
          <dgm:chPref val="0"/>
          <dgm:bulletEnabled val="1"/>
        </dgm:presLayoutVars>
      </dgm:prSet>
      <dgm:spPr/>
    </dgm:pt>
    <dgm:pt modelId="{3FE56401-C0EA-4ACA-AC30-59F71A52BE52}" type="pres">
      <dgm:prSet presAssocID="{D4688646-0129-4B92-AF92-3CD6955DCBD7}" presName="Accent5" presStyleCnt="0"/>
      <dgm:spPr/>
    </dgm:pt>
    <dgm:pt modelId="{1833B39F-9381-4FB7-86F3-AAA52E2B694F}" type="pres">
      <dgm:prSet presAssocID="{D4688646-0129-4B92-AF92-3CD6955DCBD7}" presName="Accent" presStyleLbl="bgShp" presStyleIdx="4" presStyleCnt="6"/>
      <dgm:spPr/>
    </dgm:pt>
    <dgm:pt modelId="{0FF7B597-1011-4975-B6F8-3A5E3EA25CAE}" type="pres">
      <dgm:prSet presAssocID="{D4688646-0129-4B92-AF92-3CD6955DCBD7}" presName="Child5" presStyleLbl="node1" presStyleIdx="4" presStyleCnt="6">
        <dgm:presLayoutVars>
          <dgm:chMax val="0"/>
          <dgm:chPref val="0"/>
          <dgm:bulletEnabled val="1"/>
        </dgm:presLayoutVars>
      </dgm:prSet>
      <dgm:spPr/>
    </dgm:pt>
    <dgm:pt modelId="{38E3D753-E4A5-4FAC-AA66-BAD12A966DC1}" type="pres">
      <dgm:prSet presAssocID="{7754489B-4E73-4678-96E4-03DE9874D2E0}" presName="Accent6" presStyleCnt="0"/>
      <dgm:spPr/>
    </dgm:pt>
    <dgm:pt modelId="{C6612BD3-321E-418B-BB28-BCCC481475DD}" type="pres">
      <dgm:prSet presAssocID="{7754489B-4E73-4678-96E4-03DE9874D2E0}" presName="Accent" presStyleLbl="bgShp" presStyleIdx="5" presStyleCnt="6"/>
      <dgm:spPr/>
    </dgm:pt>
    <dgm:pt modelId="{CEE1AF01-74ED-4C8C-A840-6F68FA2309FE}" type="pres">
      <dgm:prSet presAssocID="{7754489B-4E73-4678-96E4-03DE9874D2E0}" presName="Child6" presStyleLbl="node1" presStyleIdx="5" presStyleCnt="6">
        <dgm:presLayoutVars>
          <dgm:chMax val="0"/>
          <dgm:chPref val="0"/>
          <dgm:bulletEnabled val="1"/>
        </dgm:presLayoutVars>
      </dgm:prSet>
      <dgm:spPr/>
    </dgm:pt>
  </dgm:ptLst>
  <dgm:cxnLst>
    <dgm:cxn modelId="{DDBD040B-9B2E-413B-9E2A-03A834BEFCBB}" type="presOf" srcId="{D4688646-0129-4B92-AF92-3CD6955DCBD7}" destId="{0FF7B597-1011-4975-B6F8-3A5E3EA25CAE}" srcOrd="0" destOrd="0" presId="urn:microsoft.com/office/officeart/2011/layout/HexagonRadial"/>
    <dgm:cxn modelId="{5A69D91D-1F31-449D-A351-CDF05367D2A6}" type="presOf" srcId="{7754489B-4E73-4678-96E4-03DE9874D2E0}" destId="{CEE1AF01-74ED-4C8C-A840-6F68FA2309FE}" srcOrd="0" destOrd="0" presId="urn:microsoft.com/office/officeart/2011/layout/HexagonRadial"/>
    <dgm:cxn modelId="{C802DF26-24EA-4FA2-B2D0-7C2D8032ABD7}" type="presOf" srcId="{7CEC6F0C-973A-43DF-B6A5-3BAA9F5F926C}" destId="{CBD6D562-F0F6-4BC4-91E2-507F585CB2BE}" srcOrd="0" destOrd="0" presId="urn:microsoft.com/office/officeart/2011/layout/HexagonRadial"/>
    <dgm:cxn modelId="{8AC99637-4B9D-4037-85DB-0401305572B8}" srcId="{22891A16-5294-4B0A-A1BB-484D4A75887B}" destId="{D4688646-0129-4B92-AF92-3CD6955DCBD7}" srcOrd="4" destOrd="0" parTransId="{636091A1-1D84-420D-AF4B-CCC0CBC9799B}" sibTransId="{6CC4EA27-6A9C-4958-A129-E3EA02F08E52}"/>
    <dgm:cxn modelId="{8575D267-67F9-4579-865E-AADD8F8466C2}" type="presOf" srcId="{22891A16-5294-4B0A-A1BB-484D4A75887B}" destId="{DB1005B3-08E7-4E44-A41C-61530DDC833C}" srcOrd="0" destOrd="0" presId="urn:microsoft.com/office/officeart/2011/layout/HexagonRadial"/>
    <dgm:cxn modelId="{AB637A6A-2EBE-49B1-B262-B102AD2D7D95}" type="presOf" srcId="{9CC34BB4-7728-464A-9B9D-EAD296C57A2E}" destId="{08EF8F32-3F7C-4386-BFF4-CA73BB5FC18B}" srcOrd="0" destOrd="0" presId="urn:microsoft.com/office/officeart/2011/layout/HexagonRadial"/>
    <dgm:cxn modelId="{4DC8EF4D-5759-4189-9193-B817A79099D7}" srcId="{26F34F85-D718-48FC-A58E-D956F79F6AFB}" destId="{22891A16-5294-4B0A-A1BB-484D4A75887B}" srcOrd="0" destOrd="0" parTransId="{3C676AAE-256C-4FDF-93AB-7D99F8FF0DCD}" sibTransId="{8A542BD9-03A8-4B8B-81F3-812A263557B2}"/>
    <dgm:cxn modelId="{5B0FAB52-7AF6-4E97-962A-4CBB3ECC4934}" type="presOf" srcId="{4A6D0D05-E32C-4DCD-8C19-D12BC16ECE7B}" destId="{F2A7B357-A2F3-4752-BC98-AF0DE08119EB}" srcOrd="0" destOrd="0" presId="urn:microsoft.com/office/officeart/2011/layout/HexagonRadial"/>
    <dgm:cxn modelId="{97E09175-28E7-46DC-803A-3FE69F35FFF9}" srcId="{22891A16-5294-4B0A-A1BB-484D4A75887B}" destId="{7CEC6F0C-973A-43DF-B6A5-3BAA9F5F926C}" srcOrd="1" destOrd="0" parTransId="{CE6E821C-6B88-4390-B9C2-BF29B14551A3}" sibTransId="{71CC4457-C280-4F0B-8B06-F9D86CA01E35}"/>
    <dgm:cxn modelId="{DBCD6E76-9A4B-4ED8-B8C3-DF7D593C7A36}" srcId="{22891A16-5294-4B0A-A1BB-484D4A75887B}" destId="{7754489B-4E73-4678-96E4-03DE9874D2E0}" srcOrd="5" destOrd="0" parTransId="{F0C629A4-B565-4602-9097-8CB4BE30B9C0}" sibTransId="{E7DFBEE9-786C-4390-B95A-285C16773726}"/>
    <dgm:cxn modelId="{769E307F-4D86-4148-8DA2-B027A0D0EF88}" srcId="{22891A16-5294-4B0A-A1BB-484D4A75887B}" destId="{C59FA2A2-C886-4C5C-9804-35D12D8067C9}" srcOrd="2" destOrd="0" parTransId="{F2088182-A88C-4F27-A0B3-603E23E757C4}" sibTransId="{0CBEDE40-3319-4706-A8F3-3531585C3FEA}"/>
    <dgm:cxn modelId="{D182D391-1B89-4846-9723-06AE5895F0DE}" type="presOf" srcId="{26F34F85-D718-48FC-A58E-D956F79F6AFB}" destId="{5625A9CA-69D4-4542-B41B-8D52F3D17E59}" srcOrd="0" destOrd="0" presId="urn:microsoft.com/office/officeart/2011/layout/HexagonRadial"/>
    <dgm:cxn modelId="{DFDFD8A6-91A3-423C-882C-74D88B77A6AE}" srcId="{22891A16-5294-4B0A-A1BB-484D4A75887B}" destId="{9CC34BB4-7728-464A-9B9D-EAD296C57A2E}" srcOrd="3" destOrd="0" parTransId="{15CF35FC-B1E1-47A9-9D7D-7A326242C871}" sibTransId="{77DAA211-FDBF-4B98-9A2E-D7DF900A5486}"/>
    <dgm:cxn modelId="{515A52E6-3519-4A43-B52E-15CAE34A0086}" type="presOf" srcId="{C59FA2A2-C886-4C5C-9804-35D12D8067C9}" destId="{5BBE9BC1-27DA-4433-A50C-3930FB5B3E92}" srcOrd="0" destOrd="0" presId="urn:microsoft.com/office/officeart/2011/layout/HexagonRadial"/>
    <dgm:cxn modelId="{39A385FD-A4F1-4172-817F-5217B4969655}" srcId="{22891A16-5294-4B0A-A1BB-484D4A75887B}" destId="{4A6D0D05-E32C-4DCD-8C19-D12BC16ECE7B}" srcOrd="0" destOrd="0" parTransId="{2E2181A5-D32E-451B-89A4-9EDF8DCB6539}" sibTransId="{318D24E9-D687-4A31-9D98-761A0D95C57E}"/>
    <dgm:cxn modelId="{4B48A5C9-D2CF-411F-8B4B-35FB26F4E0A6}" type="presParOf" srcId="{5625A9CA-69D4-4542-B41B-8D52F3D17E59}" destId="{DB1005B3-08E7-4E44-A41C-61530DDC833C}" srcOrd="0" destOrd="0" presId="urn:microsoft.com/office/officeart/2011/layout/HexagonRadial"/>
    <dgm:cxn modelId="{06B931EE-DF31-43EB-8F0D-66CB89E61B92}" type="presParOf" srcId="{5625A9CA-69D4-4542-B41B-8D52F3D17E59}" destId="{B7091FC1-3681-47B5-B114-EAA619CE3369}" srcOrd="1" destOrd="0" presId="urn:microsoft.com/office/officeart/2011/layout/HexagonRadial"/>
    <dgm:cxn modelId="{D8A10B1B-62B8-413A-899B-229151796DAE}" type="presParOf" srcId="{B7091FC1-3681-47B5-B114-EAA619CE3369}" destId="{4CFEE5B1-49D9-4DE4-9D7E-05A8CCFDE347}" srcOrd="0" destOrd="0" presId="urn:microsoft.com/office/officeart/2011/layout/HexagonRadial"/>
    <dgm:cxn modelId="{C3DD96DC-8D3E-4DC6-9F78-FD679007C7AF}" type="presParOf" srcId="{5625A9CA-69D4-4542-B41B-8D52F3D17E59}" destId="{F2A7B357-A2F3-4752-BC98-AF0DE08119EB}" srcOrd="2" destOrd="0" presId="urn:microsoft.com/office/officeart/2011/layout/HexagonRadial"/>
    <dgm:cxn modelId="{DB937AF0-1FCB-499F-B9A8-72A86D1D6A5E}" type="presParOf" srcId="{5625A9CA-69D4-4542-B41B-8D52F3D17E59}" destId="{399389B1-4062-4929-9354-F8FBB1A3C5D4}" srcOrd="3" destOrd="0" presId="urn:microsoft.com/office/officeart/2011/layout/HexagonRadial"/>
    <dgm:cxn modelId="{9899386C-BBCA-41EC-8B06-DE687364CC58}" type="presParOf" srcId="{399389B1-4062-4929-9354-F8FBB1A3C5D4}" destId="{62D406D3-0361-4476-BB9E-4365C2C58B43}" srcOrd="0" destOrd="0" presId="urn:microsoft.com/office/officeart/2011/layout/HexagonRadial"/>
    <dgm:cxn modelId="{FBE42499-E02F-49F9-9A13-87BC0DAC8615}" type="presParOf" srcId="{5625A9CA-69D4-4542-B41B-8D52F3D17E59}" destId="{CBD6D562-F0F6-4BC4-91E2-507F585CB2BE}" srcOrd="4" destOrd="0" presId="urn:microsoft.com/office/officeart/2011/layout/HexagonRadial"/>
    <dgm:cxn modelId="{DBB5D904-F337-4C1B-8009-EC86070D846A}" type="presParOf" srcId="{5625A9CA-69D4-4542-B41B-8D52F3D17E59}" destId="{58224622-89B0-4031-BBF7-FB02FFC87D9E}" srcOrd="5" destOrd="0" presId="urn:microsoft.com/office/officeart/2011/layout/HexagonRadial"/>
    <dgm:cxn modelId="{AAB3935E-EEA5-4058-A6AF-D06106D7B0CB}" type="presParOf" srcId="{58224622-89B0-4031-BBF7-FB02FFC87D9E}" destId="{D115042C-871C-4118-BB79-172439D66EAC}" srcOrd="0" destOrd="0" presId="urn:microsoft.com/office/officeart/2011/layout/HexagonRadial"/>
    <dgm:cxn modelId="{B3BED397-C1F0-4967-B371-596B1A3D3CE4}" type="presParOf" srcId="{5625A9CA-69D4-4542-B41B-8D52F3D17E59}" destId="{5BBE9BC1-27DA-4433-A50C-3930FB5B3E92}" srcOrd="6" destOrd="0" presId="urn:microsoft.com/office/officeart/2011/layout/HexagonRadial"/>
    <dgm:cxn modelId="{AF9D98A5-A37A-4B12-936D-68BB3D191B5B}" type="presParOf" srcId="{5625A9CA-69D4-4542-B41B-8D52F3D17E59}" destId="{33D8DA5D-653B-48E2-8D93-78EC01A17929}" srcOrd="7" destOrd="0" presId="urn:microsoft.com/office/officeart/2011/layout/HexagonRadial"/>
    <dgm:cxn modelId="{C2702BDC-D70E-4CC6-9D1A-D0A30A5DC444}" type="presParOf" srcId="{33D8DA5D-653B-48E2-8D93-78EC01A17929}" destId="{9F2C9B88-16A6-4FCC-A289-CD588353C9A6}" srcOrd="0" destOrd="0" presId="urn:microsoft.com/office/officeart/2011/layout/HexagonRadial"/>
    <dgm:cxn modelId="{DBA96E18-E63B-4D10-A6F1-BD5152AC5F43}" type="presParOf" srcId="{5625A9CA-69D4-4542-B41B-8D52F3D17E59}" destId="{08EF8F32-3F7C-4386-BFF4-CA73BB5FC18B}" srcOrd="8" destOrd="0" presId="urn:microsoft.com/office/officeart/2011/layout/HexagonRadial"/>
    <dgm:cxn modelId="{ED6E0801-8BF8-42B5-89BC-FFE704E72177}" type="presParOf" srcId="{5625A9CA-69D4-4542-B41B-8D52F3D17E59}" destId="{3FE56401-C0EA-4ACA-AC30-59F71A52BE52}" srcOrd="9" destOrd="0" presId="urn:microsoft.com/office/officeart/2011/layout/HexagonRadial"/>
    <dgm:cxn modelId="{0701B342-DF16-4BAD-BA4D-665E6B331295}" type="presParOf" srcId="{3FE56401-C0EA-4ACA-AC30-59F71A52BE52}" destId="{1833B39F-9381-4FB7-86F3-AAA52E2B694F}" srcOrd="0" destOrd="0" presId="urn:microsoft.com/office/officeart/2011/layout/HexagonRadial"/>
    <dgm:cxn modelId="{B0D384FF-A95A-4EE0-96BF-ED98B2A92A47}" type="presParOf" srcId="{5625A9CA-69D4-4542-B41B-8D52F3D17E59}" destId="{0FF7B597-1011-4975-B6F8-3A5E3EA25CAE}" srcOrd="10" destOrd="0" presId="urn:microsoft.com/office/officeart/2011/layout/HexagonRadial"/>
    <dgm:cxn modelId="{D6738D37-D96A-4F94-9088-B54B00E95CBF}" type="presParOf" srcId="{5625A9CA-69D4-4542-B41B-8D52F3D17E59}" destId="{38E3D753-E4A5-4FAC-AA66-BAD12A966DC1}" srcOrd="11" destOrd="0" presId="urn:microsoft.com/office/officeart/2011/layout/HexagonRadial"/>
    <dgm:cxn modelId="{4E272635-B386-4A97-93CC-C21956FF8CA0}" type="presParOf" srcId="{38E3D753-E4A5-4FAC-AA66-BAD12A966DC1}" destId="{C6612BD3-321E-418B-BB28-BCCC481475DD}" srcOrd="0" destOrd="0" presId="urn:microsoft.com/office/officeart/2011/layout/HexagonRadial"/>
    <dgm:cxn modelId="{616199AF-206F-4414-8258-A8A37D55C1A8}" type="presParOf" srcId="{5625A9CA-69D4-4542-B41B-8D52F3D17E59}" destId="{CEE1AF01-74ED-4C8C-A840-6F68FA2309FE}"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005B3-08E7-4E44-A41C-61530DDC833C}">
      <dsp:nvSpPr>
        <dsp:cNvPr id="0" name=""/>
        <dsp:cNvSpPr/>
      </dsp:nvSpPr>
      <dsp:spPr>
        <a:xfrm>
          <a:off x="2952810" y="1748061"/>
          <a:ext cx="2221862" cy="1922001"/>
        </a:xfrm>
        <a:prstGeom prst="hexagon">
          <a:avLst>
            <a:gd name="adj" fmla="val 28570"/>
            <a:gd name="vf" fmla="val 115470"/>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SG" sz="2400" b="1" kern="1200" dirty="0">
              <a:solidFill>
                <a:schemeClr val="tx1"/>
              </a:solidFill>
            </a:rPr>
            <a:t>Key Benefits</a:t>
          </a:r>
        </a:p>
      </dsp:txBody>
      <dsp:txXfrm>
        <a:off x="3321004" y="2066564"/>
        <a:ext cx="1485474" cy="1284995"/>
      </dsp:txXfrm>
    </dsp:sp>
    <dsp:sp modelId="{62D406D3-0361-4476-BB9E-4365C2C58B43}">
      <dsp:nvSpPr>
        <dsp:cNvPr id="0" name=""/>
        <dsp:cNvSpPr/>
      </dsp:nvSpPr>
      <dsp:spPr>
        <a:xfrm>
          <a:off x="4344123" y="828514"/>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7B357-A2F3-4752-BC98-AF0DE08119EB}">
      <dsp:nvSpPr>
        <dsp:cNvPr id="0" name=""/>
        <dsp:cNvSpPr/>
      </dsp:nvSpPr>
      <dsp:spPr>
        <a:xfrm>
          <a:off x="3157475" y="0"/>
          <a:ext cx="1820800" cy="1575206"/>
        </a:xfrm>
        <a:prstGeom prst="hexagon">
          <a:avLst>
            <a:gd name="adj" fmla="val 28570"/>
            <a:gd name="vf" fmla="val 11547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SG" sz="1500" kern="1200" dirty="0"/>
            <a:t>Human Language</a:t>
          </a:r>
        </a:p>
      </dsp:txBody>
      <dsp:txXfrm>
        <a:off x="3459220" y="261045"/>
        <a:ext cx="1217310" cy="1053116"/>
      </dsp:txXfrm>
    </dsp:sp>
    <dsp:sp modelId="{D115042C-871C-4118-BB79-172439D66EAC}">
      <dsp:nvSpPr>
        <dsp:cNvPr id="0" name=""/>
        <dsp:cNvSpPr/>
      </dsp:nvSpPr>
      <dsp:spPr>
        <a:xfrm>
          <a:off x="5322487" y="2178846"/>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D6D562-F0F6-4BC4-91E2-507F585CB2BE}">
      <dsp:nvSpPr>
        <dsp:cNvPr id="0" name=""/>
        <dsp:cNvSpPr/>
      </dsp:nvSpPr>
      <dsp:spPr>
        <a:xfrm>
          <a:off x="4827361" y="968857"/>
          <a:ext cx="1820800" cy="1575206"/>
        </a:xfrm>
        <a:prstGeom prst="hexagon">
          <a:avLst>
            <a:gd name="adj" fmla="val 28570"/>
            <a:gd name="vf" fmla="val 11547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SG" sz="1500" kern="1200" dirty="0"/>
            <a:t>Conversation Interface</a:t>
          </a:r>
        </a:p>
      </dsp:txBody>
      <dsp:txXfrm>
        <a:off x="5129106" y="1229902"/>
        <a:ext cx="1217310" cy="1053116"/>
      </dsp:txXfrm>
    </dsp:sp>
    <dsp:sp modelId="{9F2C9B88-16A6-4FCC-A289-CD588353C9A6}">
      <dsp:nvSpPr>
        <dsp:cNvPr id="0" name=""/>
        <dsp:cNvSpPr/>
      </dsp:nvSpPr>
      <dsp:spPr>
        <a:xfrm>
          <a:off x="4642852" y="3703117"/>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BE9BC1-27DA-4433-A50C-3930FB5B3E92}">
      <dsp:nvSpPr>
        <dsp:cNvPr id="0" name=""/>
        <dsp:cNvSpPr/>
      </dsp:nvSpPr>
      <dsp:spPr>
        <a:xfrm>
          <a:off x="4827361" y="2873519"/>
          <a:ext cx="1820800" cy="1575206"/>
        </a:xfrm>
        <a:prstGeom prst="hexagon">
          <a:avLst>
            <a:gd name="adj" fmla="val 28570"/>
            <a:gd name="vf" fmla="val 11547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SG" sz="1500" kern="1200" dirty="0"/>
            <a:t>Data Exploration</a:t>
          </a:r>
        </a:p>
      </dsp:txBody>
      <dsp:txXfrm>
        <a:off x="5129106" y="3134564"/>
        <a:ext cx="1217310" cy="1053116"/>
      </dsp:txXfrm>
    </dsp:sp>
    <dsp:sp modelId="{1833B39F-9381-4FB7-86F3-AAA52E2B694F}">
      <dsp:nvSpPr>
        <dsp:cNvPr id="0" name=""/>
        <dsp:cNvSpPr/>
      </dsp:nvSpPr>
      <dsp:spPr>
        <a:xfrm>
          <a:off x="2956944" y="386134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EF8F32-3F7C-4386-BFF4-CA73BB5FC18B}">
      <dsp:nvSpPr>
        <dsp:cNvPr id="0" name=""/>
        <dsp:cNvSpPr/>
      </dsp:nvSpPr>
      <dsp:spPr>
        <a:xfrm>
          <a:off x="3157475" y="3843460"/>
          <a:ext cx="1820800" cy="1575206"/>
        </a:xfrm>
        <a:prstGeom prst="hexagon">
          <a:avLst>
            <a:gd name="adj" fmla="val 28570"/>
            <a:gd name="vf" fmla="val 11547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SG" sz="1500" kern="1200" dirty="0"/>
            <a:t>Facial Recognition</a:t>
          </a:r>
        </a:p>
      </dsp:txBody>
      <dsp:txXfrm>
        <a:off x="3459220" y="4104505"/>
        <a:ext cx="1217310" cy="1053116"/>
      </dsp:txXfrm>
    </dsp:sp>
    <dsp:sp modelId="{C6612BD3-321E-418B-BB28-BCCC481475DD}">
      <dsp:nvSpPr>
        <dsp:cNvPr id="0" name=""/>
        <dsp:cNvSpPr/>
      </dsp:nvSpPr>
      <dsp:spPr>
        <a:xfrm>
          <a:off x="1962559" y="2511552"/>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7B597-1011-4975-B6F8-3A5E3EA25CAE}">
      <dsp:nvSpPr>
        <dsp:cNvPr id="0" name=""/>
        <dsp:cNvSpPr/>
      </dsp:nvSpPr>
      <dsp:spPr>
        <a:xfrm>
          <a:off x="1479837" y="2874602"/>
          <a:ext cx="1820800" cy="1575206"/>
        </a:xfrm>
        <a:prstGeom prst="hexagon">
          <a:avLst>
            <a:gd name="adj" fmla="val 28570"/>
            <a:gd name="vf" fmla="val 11547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SG" sz="1500" kern="1200" dirty="0"/>
            <a:t>Summarization</a:t>
          </a:r>
        </a:p>
      </dsp:txBody>
      <dsp:txXfrm>
        <a:off x="1781582" y="3135647"/>
        <a:ext cx="1217310" cy="1053116"/>
      </dsp:txXfrm>
    </dsp:sp>
    <dsp:sp modelId="{CEE1AF01-74ED-4C8C-A840-6F68FA2309FE}">
      <dsp:nvSpPr>
        <dsp:cNvPr id="0" name=""/>
        <dsp:cNvSpPr/>
      </dsp:nvSpPr>
      <dsp:spPr>
        <a:xfrm>
          <a:off x="1479837" y="966690"/>
          <a:ext cx="1820800" cy="1575206"/>
        </a:xfrm>
        <a:prstGeom prst="hexagon">
          <a:avLst>
            <a:gd name="adj" fmla="val 28570"/>
            <a:gd name="vf" fmla="val 115470"/>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SG" sz="1500" kern="1200" dirty="0">
              <a:solidFill>
                <a:prstClr val="white"/>
              </a:solidFill>
              <a:latin typeface="Tw Cen MT"/>
              <a:ea typeface="+mn-ea"/>
              <a:cs typeface="+mn-cs"/>
            </a:rPr>
            <a:t>Document</a:t>
          </a:r>
          <a:r>
            <a:rPr lang="en-SG" sz="1500" kern="1200" dirty="0"/>
            <a:t> </a:t>
          </a:r>
          <a:r>
            <a:rPr lang="en-SG" sz="1200" b="1" kern="1200" dirty="0">
              <a:solidFill>
                <a:schemeClr val="lt1"/>
              </a:solidFill>
              <a:latin typeface="+mj-lt"/>
              <a:ea typeface="+mn-ea"/>
              <a:cs typeface="+mn-cs"/>
            </a:rPr>
            <a:t>Classification</a:t>
          </a:r>
        </a:p>
      </dsp:txBody>
      <dsp:txXfrm>
        <a:off x="1781582" y="1227735"/>
        <a:ext cx="1217310" cy="1053116"/>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73BCFD-A8C4-E612-51E3-21D3E4B958C3}"/>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D7579770-1715-DC42-D28F-236DDEBAE069}"/>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B65D25A-BA7A-4027-B195-89F6F73AEB92}" type="datetimeFigureOut">
              <a:rPr lang="en-SG" smtClean="0"/>
              <a:t>28/4/2024</a:t>
            </a:fld>
            <a:endParaRPr lang="en-SG"/>
          </a:p>
        </p:txBody>
      </p:sp>
      <p:sp>
        <p:nvSpPr>
          <p:cNvPr id="4" name="Footer Placeholder 3">
            <a:extLst>
              <a:ext uri="{FF2B5EF4-FFF2-40B4-BE49-F238E27FC236}">
                <a16:creationId xmlns:a16="http://schemas.microsoft.com/office/drawing/2014/main" id="{CCD8FF7A-B43E-DAD3-4A74-62883BB858B5}"/>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DE02F7B5-E429-8E14-962F-96946B4B342F}"/>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6B1FF662-9F9A-464D-A617-373BAAC16B7D}" type="slidenum">
              <a:rPr lang="en-SG" smtClean="0"/>
              <a:t>‹#›</a:t>
            </a:fld>
            <a:endParaRPr lang="en-SG"/>
          </a:p>
        </p:txBody>
      </p:sp>
    </p:spTree>
    <p:extLst>
      <p:ext uri="{BB962C8B-B14F-4D97-AF65-F5344CB8AC3E}">
        <p14:creationId xmlns:p14="http://schemas.microsoft.com/office/powerpoint/2010/main" val="30312675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505D5CF7-23CA-4F49-BF06-2465ED494F89}" type="datetimeFigureOut">
              <a:rPr lang="en-US" smtClean="0"/>
              <a:t>4/28/2024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6EE88E66-DD36-456D-91A2-1C214E07B34F}" type="slidenum">
              <a:rPr lang="en-US" smtClean="0"/>
              <a:t>‹#›</a:t>
            </a:fld>
            <a:endParaRPr lang="en-US"/>
          </a:p>
        </p:txBody>
      </p:sp>
    </p:spTree>
    <p:extLst>
      <p:ext uri="{BB962C8B-B14F-4D97-AF65-F5344CB8AC3E}">
        <p14:creationId xmlns:p14="http://schemas.microsoft.com/office/powerpoint/2010/main" val="1572954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EE88E66-DD36-456D-91A2-1C214E07B34F}" type="slidenum">
              <a:rPr lang="en-US" smtClean="0"/>
              <a:t>1</a:t>
            </a:fld>
            <a:endParaRPr lang="en-US" dirty="0"/>
          </a:p>
        </p:txBody>
      </p:sp>
    </p:spTree>
    <p:extLst>
      <p:ext uri="{BB962C8B-B14F-4D97-AF65-F5344CB8AC3E}">
        <p14:creationId xmlns:p14="http://schemas.microsoft.com/office/powerpoint/2010/main" val="639208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7.xml"/><Relationship Id="rId1" Type="http://schemas.openxmlformats.org/officeDocument/2006/relationships/tags" Target="../tags/tag1.xml"/><Relationship Id="rId5" Type="http://schemas.openxmlformats.org/officeDocument/2006/relationships/image" Target="../media/image20.png"/><Relationship Id="rId4" Type="http://schemas.openxmlformats.org/officeDocument/2006/relationships/image" Target="../media/image19.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Master" Target="../slideMasters/slideMaster7.xml"/><Relationship Id="rId1" Type="http://schemas.openxmlformats.org/officeDocument/2006/relationships/tags" Target="../tags/tag2.xml"/><Relationship Id="rId5" Type="http://schemas.openxmlformats.org/officeDocument/2006/relationships/image" Target="../media/image19.emf"/><Relationship Id="rId4" Type="http://schemas.openxmlformats.org/officeDocument/2006/relationships/oleObject" Target="../embeddings/oleObject2.bin"/></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7.xml"/><Relationship Id="rId1" Type="http://schemas.openxmlformats.org/officeDocument/2006/relationships/tags" Target="../tags/tag3.xml"/><Relationship Id="rId5" Type="http://schemas.openxmlformats.org/officeDocument/2006/relationships/image" Target="../media/image22.jpeg"/><Relationship Id="rId4" Type="http://schemas.openxmlformats.org/officeDocument/2006/relationships/image" Target="../media/image19.emf"/></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7.xml"/><Relationship Id="rId1" Type="http://schemas.openxmlformats.org/officeDocument/2006/relationships/tags" Target="../tags/tag4.xml"/><Relationship Id="rId5" Type="http://schemas.openxmlformats.org/officeDocument/2006/relationships/image" Target="../media/image19.emf"/><Relationship Id="rId4" Type="http://schemas.openxmlformats.org/officeDocument/2006/relationships/oleObject" Target="../embeddings/oleObject4.bin"/></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7.xml"/><Relationship Id="rId1" Type="http://schemas.openxmlformats.org/officeDocument/2006/relationships/tags" Target="../tags/tag5.xml"/><Relationship Id="rId5" Type="http://schemas.openxmlformats.org/officeDocument/2006/relationships/image" Target="../media/image18.png"/><Relationship Id="rId4" Type="http://schemas.openxmlformats.org/officeDocument/2006/relationships/image" Target="../media/image19.emf"/></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9.xml"/><Relationship Id="rId4" Type="http://schemas.openxmlformats.org/officeDocument/2006/relationships/image" Target="../media/image11.jp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941416E4-C078-4B72-AFCD-F689A408767B}" type="datetime1">
              <a:rPr lang="en-US" smtClean="0"/>
              <a:t>4/28/2024</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2143500730"/>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67E8F5E0-BACA-4BF6-9AA4-C1C8245856D1}" type="datetime1">
              <a:rPr lang="en-US" smtClean="0"/>
              <a:t>4/28/2024</a:t>
            </a:fld>
            <a:endParaRPr lang="en-US" dirty="0"/>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1865339926"/>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97191" y="289512"/>
            <a:ext cx="11157075" cy="899665"/>
          </a:xfrm>
        </p:spPr>
        <p:txBody>
          <a:bodyPr anchor="ctr"/>
          <a:lstStyle>
            <a:lvl1pPr>
              <a:defRPr sz="4313"/>
            </a:lvl1pPr>
          </a:lstStyle>
          <a:p>
            <a:r>
              <a:rPr lang="en-US"/>
              <a:t>Click to edit Master title style</a:t>
            </a:r>
          </a:p>
        </p:txBody>
      </p:sp>
      <p:sp>
        <p:nvSpPr>
          <p:cNvPr id="3" name="Text Placeholder 2"/>
          <p:cNvSpPr>
            <a:spLocks noGrp="1"/>
          </p:cNvSpPr>
          <p:nvPr>
            <p:ph type="body" sz="quarter" idx="10"/>
          </p:nvPr>
        </p:nvSpPr>
        <p:spPr>
          <a:xfrm>
            <a:off x="497177" y="1428735"/>
            <a:ext cx="11156346" cy="2042977"/>
          </a:xfrm>
        </p:spPr>
        <p:txBody>
          <a:bodyPr/>
          <a:lstStyle>
            <a:lvl1pPr>
              <a:defRPr sz="3137"/>
            </a:lvl1pPr>
            <a:lvl2pPr>
              <a:defRPr sz="2353"/>
            </a:lvl2pPr>
            <a:lvl3pPr>
              <a:defRPr sz="1961"/>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683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52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sz="36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 name="Picture Placeholder 3">
            <a:extLst>
              <a:ext uri="{FF2B5EF4-FFF2-40B4-BE49-F238E27FC236}">
                <a16:creationId xmlns:a16="http://schemas.microsoft.com/office/drawing/2014/main" id="{9AD76FE1-CDAB-473E-B932-972197456CBD}"/>
              </a:ext>
            </a:extLst>
          </p:cNvPr>
          <p:cNvSpPr>
            <a:spLocks noGrp="1"/>
          </p:cNvSpPr>
          <p:nvPr>
            <p:ph type="pic" sz="quarter" idx="11"/>
          </p:nvPr>
        </p:nvSpPr>
        <p:spPr>
          <a:xfrm>
            <a:off x="6095462" y="3145632"/>
            <a:ext cx="6096538" cy="564835"/>
          </a:xfrm>
        </p:spPr>
        <p:txBody>
          <a:bodyPr anchor="ctr"/>
          <a:lstStyle>
            <a:lvl1pPr marL="0" indent="0" algn="ctr">
              <a:buNone/>
              <a:defRPr/>
            </a:lvl1pPr>
          </a:lstStyle>
          <a:p>
            <a:endParaRPr lang="en-US"/>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53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25493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12210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4484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8353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FInal outcome layout 2">
    <p:bg>
      <p:bgRef idx="1001">
        <a:schemeClr val="bg1"/>
      </p:bgRef>
    </p:bg>
    <p:spTree>
      <p:nvGrpSpPr>
        <p:cNvPr id="1" name=""/>
        <p:cNvGrpSpPr/>
        <p:nvPr/>
      </p:nvGrpSpPr>
      <p:grpSpPr>
        <a:xfrm>
          <a:off x="0" y="0"/>
          <a:ext cx="0" cy="0"/>
          <a:chOff x="0" y="0"/>
          <a:chExt cx="0" cy="0"/>
        </a:xfrm>
      </p:grpSpPr>
      <p:pic>
        <p:nvPicPr>
          <p:cNvPr id="10" name="Picture 9" descr="A group of people sitting at a table using a computer&#10;&#10;Description generated with very high confidence">
            <a:extLst>
              <a:ext uri="{FF2B5EF4-FFF2-40B4-BE49-F238E27FC236}">
                <a16:creationId xmlns:a16="http://schemas.microsoft.com/office/drawing/2014/main" id="{008809F8-3FFD-4A40-B89C-05B8261BCF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747660" y="0"/>
            <a:ext cx="6444343" cy="6858000"/>
          </a:xfrm>
          <a:prstGeom prst="rect">
            <a:avLst/>
          </a:prstGeom>
        </p:spPr>
      </p:pic>
      <p:sp>
        <p:nvSpPr>
          <p:cNvPr id="5" name="Title 1">
            <a:extLst>
              <a:ext uri="{FF2B5EF4-FFF2-40B4-BE49-F238E27FC236}">
                <a16:creationId xmlns:a16="http://schemas.microsoft.com/office/drawing/2014/main" id="{A00B2D01-637C-4878-84A7-990076F967DB}"/>
              </a:ext>
            </a:extLst>
          </p:cNvPr>
          <p:cNvSpPr>
            <a:spLocks noGrp="1"/>
          </p:cNvSpPr>
          <p:nvPr>
            <p:ph type="title"/>
          </p:nvPr>
        </p:nvSpPr>
        <p:spPr>
          <a:xfrm>
            <a:off x="269243" y="289514"/>
            <a:ext cx="5065111" cy="899665"/>
          </a:xfrm>
        </p:spPr>
        <p:txBody>
          <a:bodyPr anchor="ctr"/>
          <a:lstStyle>
            <a:lvl1pPr>
              <a:defRPr sz="3137"/>
            </a:lvl1pPr>
          </a:lstStyle>
          <a:p>
            <a:r>
              <a:rPr lang="en-US"/>
              <a:t>Click to edit Master title style</a:t>
            </a:r>
          </a:p>
        </p:txBody>
      </p:sp>
      <p:sp>
        <p:nvSpPr>
          <p:cNvPr id="6" name="Text Placeholder 4">
            <a:extLst>
              <a:ext uri="{FF2B5EF4-FFF2-40B4-BE49-F238E27FC236}">
                <a16:creationId xmlns:a16="http://schemas.microsoft.com/office/drawing/2014/main" id="{D24E0FB3-F3FA-40F6-9DF3-B3E0499F0847}"/>
              </a:ext>
            </a:extLst>
          </p:cNvPr>
          <p:cNvSpPr>
            <a:spLocks noGrp="1"/>
          </p:cNvSpPr>
          <p:nvPr>
            <p:ph type="body" sz="quarter" idx="10"/>
          </p:nvPr>
        </p:nvSpPr>
        <p:spPr>
          <a:xfrm>
            <a:off x="269242" y="1433449"/>
            <a:ext cx="5065733" cy="4482760"/>
          </a:xfrm>
        </p:spPr>
        <p:txBody>
          <a:bodyPr lIns="182880" tIns="146304" rIns="182880" bIns="146304">
            <a:noAutofit/>
          </a:bodyPr>
          <a:lstStyle>
            <a:lvl1pPr marL="280121" indent="-280121">
              <a:buFont typeface="Arial" panose="020B0604020202020204" pitchFamily="34" charset="0"/>
              <a:buChar char="•"/>
              <a:defRPr sz="2353" b="0" i="0">
                <a:latin typeface="+mj-lt"/>
              </a:defRPr>
            </a:lvl1pPr>
          </a:lstStyle>
          <a:p>
            <a:pPr lvl="0"/>
            <a:r>
              <a:rPr lang="en-US"/>
              <a:t>Edit Master text styles</a:t>
            </a:r>
          </a:p>
        </p:txBody>
      </p:sp>
    </p:spTree>
    <p:extLst>
      <p:ext uri="{BB962C8B-B14F-4D97-AF65-F5344CB8AC3E}">
        <p14:creationId xmlns:p14="http://schemas.microsoft.com/office/powerpoint/2010/main" val="3713398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830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641863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4D4AFA81-AA91-4A7A-947F-D6197A768B71}" type="datetime1">
              <a:rPr lang="en-US" smtClean="0"/>
              <a:t>4/28/2024</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3108879270"/>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580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0">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104396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Square Right Photo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DC7FF9-04CB-445F-8B0A-797ED343BCB2}"/>
              </a:ext>
            </a:extLst>
          </p:cNvPr>
          <p:cNvSpPr/>
          <p:nvPr userDrawn="1"/>
        </p:nvSpPr>
        <p:spPr bwMode="auto">
          <a:xfrm>
            <a:off x="-1" y="-1"/>
            <a:ext cx="6544214" cy="6856100"/>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2" name="Text Placeholder 11">
            <a:extLst>
              <a:ext uri="{FF2B5EF4-FFF2-40B4-BE49-F238E27FC236}">
                <a16:creationId xmlns:a16="http://schemas.microsoft.com/office/drawing/2014/main" id="{6A644BCB-3D2B-4F56-BA12-9C8E56CC6E53}"/>
              </a:ext>
            </a:extLst>
          </p:cNvPr>
          <p:cNvSpPr>
            <a:spLocks noGrp="1"/>
          </p:cNvSpPr>
          <p:nvPr>
            <p:ph type="body" sz="quarter" idx="10"/>
          </p:nvPr>
        </p:nvSpPr>
        <p:spPr>
          <a:xfrm>
            <a:off x="448214" y="476503"/>
            <a:ext cx="5466742" cy="1089650"/>
          </a:xfrm>
        </p:spPr>
        <p:txBody>
          <a:bodyPr lIns="0" tIns="0" rIns="0" bIns="0" anchor="ctr">
            <a:noAutofit/>
          </a:bodyPr>
          <a:lstStyle>
            <a:lvl1pPr marL="0" indent="0">
              <a:buNone/>
              <a:defRPr sz="36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FD7571B0-31CD-4494-90D3-6CF3667DED85}"/>
              </a:ext>
            </a:extLst>
          </p:cNvPr>
          <p:cNvSpPr>
            <a:spLocks noGrp="1"/>
          </p:cNvSpPr>
          <p:nvPr>
            <p:ph type="body" sz="quarter" idx="12"/>
          </p:nvPr>
        </p:nvSpPr>
        <p:spPr>
          <a:xfrm>
            <a:off x="447676" y="2013625"/>
            <a:ext cx="5466742" cy="4501475"/>
          </a:xfrm>
        </p:spPr>
        <p:txBody>
          <a:bodyPr lIns="0">
            <a:noAutofit/>
          </a:bodyPr>
          <a:lstStyle>
            <a:lvl1pPr marL="0" indent="0">
              <a:buNone/>
              <a:defRPr sz="2400">
                <a:solidFill>
                  <a:schemeClr val="tx1"/>
                </a:solidFill>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164251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227260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F2C812"/>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dirty="0"/>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lvl1pPr>
          </a:lstStyle>
          <a:p>
            <a:pPr lvl="0"/>
            <a:r>
              <a:rPr lang="en-US" dirty="0"/>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35230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lnSpc>
                <a:spcPct val="100000"/>
              </a:lnSpc>
              <a:spcBef>
                <a:spcPts val="800"/>
              </a:spcBef>
              <a:spcAft>
                <a:spcPts val="800"/>
              </a:spcAft>
              <a:defRPr sz="3200"/>
            </a:lvl1pPr>
            <a:lvl2pPr marL="237600">
              <a:lnSpc>
                <a:spcPct val="100000"/>
              </a:lnSpc>
              <a:spcBef>
                <a:spcPts val="600"/>
              </a:spcBef>
              <a:spcAft>
                <a:spcPts val="600"/>
              </a:spcAft>
              <a:defRPr>
                <a:latin typeface="+mj-lt"/>
              </a:defRPr>
            </a:lvl2pPr>
            <a:lvl3pPr>
              <a:lnSpc>
                <a:spcPct val="100000"/>
              </a:lnSpc>
              <a:spcBef>
                <a:spcPts val="300"/>
              </a:spcBef>
              <a:spcAft>
                <a:spcPts val="300"/>
              </a:spcAft>
              <a:defRPr>
                <a:latin typeface="+mj-lt"/>
              </a:defRPr>
            </a:lvl3pPr>
            <a:lvl4pPr>
              <a:lnSpc>
                <a:spcPct val="100000"/>
              </a:lnSpc>
              <a:spcBef>
                <a:spcPts val="200"/>
              </a:spcBef>
              <a:spcAft>
                <a:spcPts val="200"/>
              </a:spcAft>
              <a:defRPr>
                <a:latin typeface="+mj-lt"/>
              </a:defRPr>
            </a:lvl4pPr>
            <a:lvl5pPr>
              <a:lnSpc>
                <a:spcPct val="100000"/>
              </a:lnSpc>
              <a:spcBef>
                <a:spcPts val="200"/>
              </a:spcBef>
              <a:spcAft>
                <a:spcPts val="200"/>
              </a:spcAft>
              <a:defRPr>
                <a:latin typeface="+mj-lt"/>
              </a:defRPr>
            </a:lvl5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54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lnSpc>
                <a:spcPct val="100000"/>
              </a:lnSpc>
              <a:spcBef>
                <a:spcPts val="800"/>
              </a:spcBef>
              <a:spcAft>
                <a:spcPts val="800"/>
              </a:spcAft>
              <a:defRPr sz="2800">
                <a:latin typeface="+mj-lt"/>
              </a:defRPr>
            </a:lvl2pPr>
            <a:lvl3pPr>
              <a:lnSpc>
                <a:spcPct val="100000"/>
              </a:lnSpc>
              <a:spcBef>
                <a:spcPts val="600"/>
              </a:spcBef>
              <a:spcAft>
                <a:spcPts val="600"/>
              </a:spcAft>
              <a:defRPr>
                <a:latin typeface="+mj-lt"/>
              </a:defRPr>
            </a:lvl3pPr>
            <a:lvl4pPr>
              <a:lnSpc>
                <a:spcPct val="100000"/>
              </a:lnSpc>
              <a:spcBef>
                <a:spcPts val="200"/>
              </a:spcBef>
              <a:spcAft>
                <a:spcPts val="200"/>
              </a:spcAft>
              <a:defRPr>
                <a:latin typeface="+mj-lt"/>
              </a:defRPr>
            </a:lvl4pPr>
            <a:lvl5pPr>
              <a:lnSpc>
                <a:spcPct val="100000"/>
              </a:lnSpc>
              <a:spcBef>
                <a:spcPts val="200"/>
              </a:spcBef>
              <a:spcAft>
                <a:spcPts val="200"/>
              </a:spcAft>
              <a:defRPr>
                <a:latin typeface="+mj-l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075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lnSpc>
                <a:spcPct val="100000"/>
              </a:lnSpc>
              <a:spcBef>
                <a:spcPts val="800"/>
              </a:spcBef>
              <a:spcAft>
                <a:spcPts val="800"/>
              </a:spcAft>
              <a:defRPr sz="2800">
                <a:latin typeface="+mj-lt"/>
              </a:defRPr>
            </a:lvl2pPr>
            <a:lvl3pPr>
              <a:lnSpc>
                <a:spcPct val="100000"/>
              </a:lnSpc>
              <a:spcBef>
                <a:spcPts val="300"/>
              </a:spcBef>
              <a:spcAft>
                <a:spcPts val="300"/>
              </a:spcAft>
              <a:defRPr>
                <a:latin typeface="+mj-lt"/>
              </a:defRPr>
            </a:lvl3pPr>
            <a:lvl4pPr>
              <a:lnSpc>
                <a:spcPct val="100000"/>
              </a:lnSpc>
              <a:spcBef>
                <a:spcPts val="200"/>
              </a:spcBef>
              <a:spcAft>
                <a:spcPts val="200"/>
              </a:spcAft>
              <a:defRPr>
                <a:latin typeface="+mj-lt"/>
              </a:defRPr>
            </a:lvl4pPr>
            <a:lvl5pPr>
              <a:lnSpc>
                <a:spcPct val="100000"/>
              </a:lnSpc>
              <a:spcBef>
                <a:spcPts val="200"/>
              </a:spcBef>
              <a:spcAft>
                <a:spcPts val="200"/>
              </a:spcAft>
              <a:defRPr>
                <a:latin typeface="+mj-l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ysClr val="windowText" lastClr="000000"/>
              </a:solidFill>
            </a:endParaRPr>
          </a:p>
        </p:txBody>
      </p:sp>
    </p:spTree>
    <p:extLst>
      <p:ext uri="{BB962C8B-B14F-4D97-AF65-F5344CB8AC3E}">
        <p14:creationId xmlns:p14="http://schemas.microsoft.com/office/powerpoint/2010/main" val="291844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lnSpc>
                <a:spcPct val="100000"/>
              </a:lnSpc>
              <a:spcBef>
                <a:spcPts val="800"/>
              </a:spcBef>
              <a:spcAft>
                <a:spcPts val="800"/>
              </a:spcAft>
              <a:defRPr>
                <a:latin typeface="+mj-lt"/>
              </a:defRPr>
            </a:lvl1pPr>
            <a:lvl2pPr marL="237600">
              <a:lnSpc>
                <a:spcPct val="100000"/>
              </a:lnSpc>
              <a:spcBef>
                <a:spcPts val="600"/>
              </a:spcBef>
              <a:spcAft>
                <a:spcPts val="600"/>
              </a:spcAft>
              <a:defRPr>
                <a:latin typeface="+mj-lt"/>
              </a:defRPr>
            </a:lvl2pPr>
            <a:lvl3pPr>
              <a:lnSpc>
                <a:spcPct val="100000"/>
              </a:lnSpc>
              <a:spcBef>
                <a:spcPts val="400"/>
              </a:spcBef>
              <a:spcAft>
                <a:spcPts val="400"/>
              </a:spcAft>
              <a:defRPr>
                <a:latin typeface="+mj-lt"/>
              </a:defRPr>
            </a:lvl3pPr>
            <a:lvl4pPr>
              <a:lnSpc>
                <a:spcPct val="100000"/>
              </a:lnSpc>
              <a:spcBef>
                <a:spcPts val="200"/>
              </a:spcBef>
              <a:spcAft>
                <a:spcPts val="200"/>
              </a:spcAft>
              <a:defRPr>
                <a:latin typeface="+mj-lt"/>
              </a:defRPr>
            </a:lvl4pPr>
            <a:lvl5pPr>
              <a:lnSpc>
                <a:spcPct val="100000"/>
              </a:lnSpc>
              <a:spcBef>
                <a:spcPts val="200"/>
              </a:spcBef>
              <a:spcAft>
                <a:spcPts val="200"/>
              </a:spcAft>
              <a:defRPr>
                <a:latin typeface="+mj-lt"/>
              </a:defRPr>
            </a:lvl5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21732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Demonstration</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147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5CC4740C-0BA7-4A40-98EB-2ACEC6B69C71}" type="datetime1">
              <a:rPr lang="en-US" smtClean="0"/>
              <a:t>4/28/2024</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3909405941"/>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Hands-on lab</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3665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Til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5" cstate="print">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68530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Til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27159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Tile 3">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0" y="0"/>
            <a:ext cx="12200028" cy="6882063"/>
          </a:xfrm>
          <a:prstGeom prst="rect">
            <a:avLst/>
          </a:prstGeom>
        </p:spPr>
      </p:pic>
      <p:sp>
        <p:nvSpPr>
          <p:cNvPr id="7" name="Rectangle 6"/>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8" name="TextBox 7"/>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302591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Til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val="0"/>
              </a:ext>
            </a:extLst>
          </a:blip>
          <a:srcRect t="7705" b="8152"/>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80309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Ti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4" name="TextBox 3"/>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10271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Til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0927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F2C81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290607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68580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solidFill>
                  <a:srgbClr val="505050">
                    <a:tint val="75000"/>
                  </a:srgbClr>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solidFill>
                  <a:srgbClr val="505050">
                    <a:tint val="75000"/>
                  </a:srgbClr>
                </a:solidFill>
              </a:rPr>
              <a:pPr/>
              <a:t>‹#›</a:t>
            </a:fld>
            <a:endParaRPr dirty="0">
              <a:solidFill>
                <a:srgbClr val="505050">
                  <a:tint val="75000"/>
                </a:srgbClr>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577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44322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5"/>
            <a:ext cx="1320800" cy="365125"/>
          </a:xfrm>
          <a:prstGeom prst="rect">
            <a:avLst/>
          </a:prstGeom>
        </p:spPr>
        <p:txBody>
          <a:bodyPr/>
          <a:lstStyle/>
          <a:p>
            <a:fld id="{359440EB-6C88-4108-AA04-883E94FD61E1}" type="datetime1">
              <a:rPr lang="en-US" smtClean="0"/>
              <a:t>4/28/2024</a:t>
            </a:fld>
            <a:endParaRPr lang="en-US" dirty="0"/>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dirty="0"/>
          </a:p>
        </p:txBody>
      </p:sp>
    </p:spTree>
    <p:extLst>
      <p:ext uri="{BB962C8B-B14F-4D97-AF65-F5344CB8AC3E}">
        <p14:creationId xmlns:p14="http://schemas.microsoft.com/office/powerpoint/2010/main" val="3259514711"/>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409" t="9265" r="10584" b="25170"/>
          <a:stretch/>
        </p:blipFill>
        <p:spPr>
          <a:xfrm>
            <a:off x="-29570" y="-7782"/>
            <a:ext cx="12251139" cy="6873565"/>
          </a:xfrm>
          <a:prstGeom prst="rect">
            <a:avLst/>
          </a:prstGeom>
        </p:spPr>
      </p:pic>
      <p:sp>
        <p:nvSpPr>
          <p:cNvPr id="4" name="Rectangle 3"/>
          <p:cNvSpPr/>
          <p:nvPr userDrawn="1"/>
        </p:nvSpPr>
        <p:spPr bwMode="auto">
          <a:xfrm>
            <a:off x="269302" y="2077813"/>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896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547665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3252216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309129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51033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66908979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48959555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9377893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86883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06701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165600" y="6356357"/>
            <a:ext cx="3860800" cy="365125"/>
          </a:xfrm>
          <a:prstGeom prst="rect">
            <a:avLst/>
          </a:prstGeom>
        </p:spPr>
        <p:txBody>
          <a:bodyPr/>
          <a:lstStyle/>
          <a:p>
            <a:endParaRPr lang="en-US" dirty="0"/>
          </a:p>
        </p:txBody>
      </p:sp>
      <p:sp>
        <p:nvSpPr>
          <p:cNvPr id="4" name="Slide Number Placeholder 3"/>
          <p:cNvSpPr>
            <a:spLocks noGrp="1"/>
          </p:cNvSpPr>
          <p:nvPr>
            <p:ph type="sldNum" sz="quarter" idx="11"/>
          </p:nvPr>
        </p:nvSpPr>
        <p:spPr>
          <a:xfrm>
            <a:off x="8737600" y="6356357"/>
            <a:ext cx="2844800" cy="365125"/>
          </a:xfrm>
          <a:prstGeom prst="rect">
            <a:avLst/>
          </a:prstGeom>
        </p:spPr>
        <p:txBody>
          <a:bodyPr/>
          <a:lstStyle/>
          <a:p>
            <a:r>
              <a:rPr lang="en-US"/>
              <a:t>1</a:t>
            </a:r>
            <a:endParaRPr lang="en-US" dirty="0"/>
          </a:p>
        </p:txBody>
      </p:sp>
    </p:spTree>
    <p:extLst>
      <p:ext uri="{BB962C8B-B14F-4D97-AF65-F5344CB8AC3E}">
        <p14:creationId xmlns:p14="http://schemas.microsoft.com/office/powerpoint/2010/main" val="1206577703"/>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066173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9956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331388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0649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08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8778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51254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4091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282578427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966593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solidFill>
                  <a:schemeClr val="tx1">
                    <a:lumMod val="75000"/>
                    <a:lumOff val="25000"/>
                  </a:schemeClr>
                </a:solidFill>
                <a:latin typeface="Segoe UI Semibold" pitchFamily="34" charset="0"/>
                <a:ea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63F467C4-6332-45C2-8140-65E619897C5D}" type="datetime1">
              <a:rPr lang="en-US" smtClean="0"/>
              <a:t>4/28/2024</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997034140"/>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1"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prstClr val="black">
                        <a:alpha val="50000"/>
                      </a:prstClr>
                    </a:gs>
                    <a:gs pos="86000">
                      <a:prstClr val="black">
                        <a:alpha val="50000"/>
                      </a:prst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81256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673750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0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313">
                <a:solidFill>
                  <a:schemeClr val="accent2"/>
                </a:solidFill>
                <a:latin typeface="+mj-lt"/>
              </a:defRPr>
            </a:lvl1pPr>
          </a:lstStyle>
          <a:p>
            <a:pPr lvl="0"/>
            <a:r>
              <a:rPr lang="en-US"/>
              <a:t>Title</a:t>
            </a:r>
          </a:p>
        </p:txBody>
      </p:sp>
    </p:spTree>
    <p:extLst>
      <p:ext uri="{BB962C8B-B14F-4D97-AF65-F5344CB8AC3E}">
        <p14:creationId xmlns:p14="http://schemas.microsoft.com/office/powerpoint/2010/main" val="7907611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1930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6"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6317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80" y="6430971"/>
            <a:ext cx="11326085" cy="94962"/>
            <a:chOff x="445128" y="6559056"/>
            <a:chExt cx="11553197" cy="96854"/>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054077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8" y="-5610364"/>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6"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1251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90"/>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136"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80" y="6430971"/>
            <a:ext cx="11326085" cy="94962"/>
            <a:chOff x="445128" y="6559056"/>
            <a:chExt cx="11553197" cy="96854"/>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9752673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5">
                <a:solidFill>
                  <a:srgbClr val="000000"/>
                </a:solidFill>
              </a:defRPr>
            </a:lvl2pPr>
            <a:lvl3pPr marL="0"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991383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13" indent="-280013">
              <a:lnSpc>
                <a:spcPct val="100000"/>
              </a:lnSpc>
              <a:spcBef>
                <a:spcPts val="0"/>
              </a:spcBef>
              <a:spcAft>
                <a:spcPts val="1370"/>
              </a:spcAft>
              <a:buFont typeface="Arial" panose="020B0604020202020204" pitchFamily="34" charset="0"/>
              <a:buChar char="•"/>
              <a:defRPr sz="1765" b="0" i="0">
                <a:solidFill>
                  <a:srgbClr val="000000"/>
                </a:solidFill>
                <a:latin typeface="+mj-lt"/>
              </a:defRPr>
            </a:lvl1pPr>
            <a:lvl2pPr marL="504023" indent="-280013">
              <a:lnSpc>
                <a:spcPct val="100000"/>
              </a:lnSpc>
              <a:spcBef>
                <a:spcPts val="0"/>
              </a:spcBef>
              <a:spcAft>
                <a:spcPts val="1370"/>
              </a:spcAft>
              <a:buFont typeface="Arial" panose="020B0604020202020204" pitchFamily="34" charset="0"/>
              <a:buChar char="•"/>
              <a:defRPr sz="1765">
                <a:solidFill>
                  <a:srgbClr val="000000"/>
                </a:solidFill>
              </a:defRPr>
            </a:lvl2pPr>
            <a:lvl3pPr marL="728034" indent="-280013">
              <a:lnSpc>
                <a:spcPct val="100000"/>
              </a:lnSpc>
              <a:spcBef>
                <a:spcPts val="0"/>
              </a:spcBef>
              <a:spcAft>
                <a:spcPts val="1370"/>
              </a:spcAft>
              <a:buFont typeface="Arial" panose="020B0604020202020204" pitchFamily="34" charset="0"/>
              <a:buChar char="•"/>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547626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81AE8F38-2C6D-42EC-91A6-C3580F31F66F}" type="datetime1">
              <a:rPr lang="en-US" smtClean="0"/>
              <a:t>4/28/2024</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
        <p:nvSpPr>
          <p:cNvPr id="8" name="SmartArt Placeholder 7"/>
          <p:cNvSpPr>
            <a:spLocks noGrp="1"/>
          </p:cNvSpPr>
          <p:nvPr>
            <p:ph type="dgm" sz="quarter" idx="13"/>
          </p:nvPr>
        </p:nvSpPr>
        <p:spPr>
          <a:xfrm>
            <a:off x="609600" y="1371600"/>
            <a:ext cx="2032000" cy="1219200"/>
          </a:xfrm>
        </p:spPr>
        <p:txBody>
          <a:bodyPr/>
          <a:lstStyle/>
          <a:p>
            <a:endParaRPr lang="en-US" dirty="0"/>
          </a:p>
        </p:txBody>
      </p:sp>
      <p:sp>
        <p:nvSpPr>
          <p:cNvPr id="9" name="Rectangle 8"/>
          <p:cNvSpPr/>
          <p:nvPr userDrawn="1"/>
        </p:nvSpPr>
        <p:spPr>
          <a:xfrm>
            <a:off x="0" y="0"/>
            <a:ext cx="101600" cy="6858000"/>
          </a:xfrm>
          <a:prstGeom prst="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
        <p:nvSpPr>
          <p:cNvPr id="10" name="Rectangle 9"/>
          <p:cNvSpPr/>
          <p:nvPr userDrawn="1"/>
        </p:nvSpPr>
        <p:spPr>
          <a:xfrm>
            <a:off x="12090400" y="0"/>
            <a:ext cx="101600" cy="6858000"/>
          </a:xfrm>
          <a:prstGeom prst="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978517105"/>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410026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2"/>
            <a:ext cx="11339774" cy="814777"/>
          </a:xfrm>
        </p:spPr>
        <p:txBody>
          <a:bodyPr wrap="square" lIns="0" tIns="0" rIns="0" bIns="0">
            <a:spAutoFit/>
          </a:bodyPr>
          <a:lstStyle>
            <a:lvl1pPr marL="0" indent="0">
              <a:lnSpc>
                <a:spcPct val="100000"/>
              </a:lnSpc>
              <a:spcBef>
                <a:spcPts val="0"/>
              </a:spcBef>
              <a:spcAft>
                <a:spcPts val="1370"/>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90"/>
            <a:ext cx="3630521" cy="2602491"/>
          </a:xfrm>
        </p:spPr>
        <p:txBody>
          <a:bodyPr lIns="0" tIns="0" rIns="0" bIns="0">
            <a:noAutofit/>
          </a:bodyPr>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3293"/>
            <a:ext cx="3630521" cy="2649187"/>
          </a:xfrm>
        </p:spPr>
        <p:txBody>
          <a:bodyPr lIns="0" tIns="0" rIns="0" bIns="0"/>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0750806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7460997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0"/>
            <a:ext cx="5547873" cy="2602491"/>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9171179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5274"/>
          </a:xfrm>
        </p:spPr>
        <p:txBody>
          <a:bodyPr lIns="0" tIns="0" rIns="0" bIns="0">
            <a:noAutofit/>
          </a:bodyPr>
          <a:lstStyle>
            <a:lvl1pPr marL="0" marR="0" indent="0" algn="l" defTabSz="914016" rtl="0" eaLnBrk="1" fontAlgn="auto" latinLnBrk="0" hangingPunct="1">
              <a:lnSpc>
                <a:spcPct val="100000"/>
              </a:lnSpc>
              <a:spcBef>
                <a:spcPts val="0"/>
              </a:spcBef>
              <a:spcAft>
                <a:spcPts val="686"/>
              </a:spcAft>
              <a:buClrTx/>
              <a:buSzPct val="90000"/>
              <a:buFont typeface="Wingdings" panose="05000000000000000000" pitchFamily="2" charset="2"/>
              <a:buNone/>
              <a:tabLst/>
              <a:defRPr sz="1370" b="1">
                <a:solidFill>
                  <a:schemeClr val="tx2"/>
                </a:solidFill>
                <a:latin typeface="+mn-lt"/>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3"/>
            <a:ext cx="5547873" cy="260527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320132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6"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5" y="1179840"/>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6" y="3986235"/>
            <a:ext cx="3630521" cy="1113895"/>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5"/>
            <a:ext cx="3623050" cy="1113895"/>
          </a:xfrm>
        </p:spPr>
        <p:txBody>
          <a:bodyPr lIns="0" tIns="0" rIns="0" bIns="0"/>
          <a:lstStyle>
            <a:lvl1pPr marL="0" indent="0">
              <a:lnSpc>
                <a:spcPct val="100000"/>
              </a:lnSpc>
              <a:spcBef>
                <a:spcPts val="0"/>
              </a:spcBef>
              <a:spcAft>
                <a:spcPts val="686"/>
              </a:spcAft>
              <a:buNone/>
              <a:defRPr lang="en-US" sz="1370" b="1" kern="1200" spc="0" baseline="0" dirty="0" smtClean="0">
                <a:solidFill>
                  <a:schemeClr val="tx2"/>
                </a:solidFill>
                <a:latin typeface="+mn-lt"/>
                <a:ea typeface="+mn-ea"/>
                <a:cs typeface="+mn-cs"/>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5" y="3986235"/>
            <a:ext cx="3630521" cy="1113895"/>
          </a:xfrm>
        </p:spPr>
        <p:txBody>
          <a:bodyPr lIns="0" tIns="0" rIns="0" bIns="0"/>
          <a:lstStyle>
            <a:lvl1pPr marL="0" indent="0">
              <a:lnSpc>
                <a:spcPct val="100000"/>
              </a:lnSpc>
              <a:spcBef>
                <a:spcPts val="0"/>
              </a:spcBef>
              <a:spcAft>
                <a:spcPts val="686"/>
              </a:spcAft>
              <a:buNone/>
              <a:defRPr lang="en-US" sz="1370" b="1" kern="1200" spc="0" baseline="0" dirty="0">
                <a:solidFill>
                  <a:schemeClr val="tx2"/>
                </a:solidFill>
                <a:latin typeface="+mn-lt"/>
                <a:ea typeface="+mn-ea"/>
                <a:cs typeface="+mn-cs"/>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80" y="6430971"/>
            <a:ext cx="11326085" cy="94962"/>
            <a:chOff x="445128" y="6559056"/>
            <a:chExt cx="11553197" cy="96854"/>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290098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7"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8"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9"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70"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1"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4"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80" y="6430971"/>
            <a:ext cx="11326085" cy="94962"/>
            <a:chOff x="445128" y="6559056"/>
            <a:chExt cx="11553197" cy="96854"/>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81135017"/>
      </p:ext>
    </p:extLst>
  </p:cSld>
  <p:clrMapOvr>
    <a:masterClrMapping/>
  </p:clrMapOvr>
  <p:transition>
    <p:fade/>
  </p:transition>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spc="-147" dirty="0">
                <a:solidFill>
                  <a:schemeClr val="tx1"/>
                </a:solidFill>
                <a:latin typeface="+mj-lt"/>
              </a:defRPr>
            </a:lvl1pPr>
          </a:lstStyle>
          <a:p>
            <a:pPr marL="0" lvl="0">
              <a:lnSpc>
                <a:spcPts val="548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80" y="6430971"/>
            <a:ext cx="11326085" cy="94962"/>
            <a:chOff x="445128" y="6559056"/>
            <a:chExt cx="11553197" cy="96854"/>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1977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80" y="6430971"/>
            <a:ext cx="11326085" cy="94962"/>
            <a:chOff x="445128" y="6559056"/>
            <a:chExt cx="11553197" cy="96854"/>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50346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083873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Layout">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325333572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78841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1280601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1776211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5964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413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05"/>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0305507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582219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841839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3214" y="346376"/>
            <a:ext cx="2039249" cy="550052"/>
          </a:xfrm>
        </p:spPr>
        <p:txBody>
          <a:bodyPr wrap="square" lIns="0" rIns="0" anchor="t" anchorCtr="0">
            <a:noAutofit/>
          </a:bodyPr>
          <a:lstStyle>
            <a:lvl1pPr marL="0" indent="0" algn="l"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424" y="222584"/>
            <a:ext cx="4428380" cy="899665"/>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425" y="1453616"/>
            <a:ext cx="3780245" cy="215444"/>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424" y="5911681"/>
            <a:ext cx="3780245" cy="184666"/>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379" y="6431005"/>
            <a:ext cx="11326085" cy="94962"/>
            <a:chOff x="445128" y="6559056"/>
            <a:chExt cx="11553197" cy="96853"/>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7601" y="6096348"/>
            <a:ext cx="645459" cy="761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58977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911205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44DC0BF-B503-4F8C-806B-683AC269B210}" type="datetime1">
              <a:rPr lang="en-US" smtClean="0">
                <a:solidFill>
                  <a:prstClr val="black">
                    <a:tint val="75000"/>
                  </a:prstClr>
                </a:solidFill>
              </a:rPr>
              <a:t>4/28/2024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96823613"/>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9500018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5599520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1642595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561131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96950854"/>
      </p:ext>
    </p:extLst>
  </p:cSld>
  <p:clrMapOvr>
    <a:masterClrMapping/>
  </p:clrMapOvr>
  <p:transition>
    <p:fade/>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85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9823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745527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806841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408397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09F5827-61D3-456F-A82D-42B4C024B612}" type="datetime1">
              <a:rPr lang="en-US" smtClean="0">
                <a:solidFill>
                  <a:prstClr val="black">
                    <a:tint val="75000"/>
                  </a:prstClr>
                </a:solidFill>
              </a:rPr>
              <a:t>4/28/2024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
        <p:nvSpPr>
          <p:cNvPr id="8" name="SmartArt Placeholder 7"/>
          <p:cNvSpPr>
            <a:spLocks noGrp="1"/>
          </p:cNvSpPr>
          <p:nvPr>
            <p:ph type="dgm" sz="quarter" idx="13"/>
          </p:nvPr>
        </p:nvSpPr>
        <p:spPr>
          <a:xfrm>
            <a:off x="609600" y="1371600"/>
            <a:ext cx="2032000" cy="1219200"/>
          </a:xfrm>
        </p:spPr>
        <p:txBody>
          <a:bodyPr/>
          <a:lstStyle/>
          <a:p>
            <a:endParaRPr lang="en-US" dirty="0"/>
          </a:p>
        </p:txBody>
      </p:sp>
    </p:spTree>
    <p:extLst>
      <p:ext uri="{BB962C8B-B14F-4D97-AF65-F5344CB8AC3E}">
        <p14:creationId xmlns:p14="http://schemas.microsoft.com/office/powerpoint/2010/main" val="2187613683"/>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24389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8"/>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59504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25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Blank Layout">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812506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B36DBC27-0943-4AD1-B67A-1AEFF3EBA76A}" type="datetime1">
              <a:rPr lang="en-US" smtClean="0"/>
              <a:t>4/28/2024</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
        <p:nvSpPr>
          <p:cNvPr id="8" name="SmartArt Placeholder 7"/>
          <p:cNvSpPr>
            <a:spLocks noGrp="1"/>
          </p:cNvSpPr>
          <p:nvPr>
            <p:ph type="dgm" sz="quarter" idx="13"/>
          </p:nvPr>
        </p:nvSpPr>
        <p:spPr>
          <a:xfrm>
            <a:off x="609600" y="1371600"/>
            <a:ext cx="2032000" cy="1219200"/>
          </a:xfrm>
        </p:spPr>
        <p:txBody>
          <a:bodyPr/>
          <a:lstStyle/>
          <a:p>
            <a:endParaRPr lang="en-US" dirty="0"/>
          </a:p>
        </p:txBody>
      </p:sp>
    </p:spTree>
    <p:extLst>
      <p:ext uri="{BB962C8B-B14F-4D97-AF65-F5344CB8AC3E}">
        <p14:creationId xmlns:p14="http://schemas.microsoft.com/office/powerpoint/2010/main" val="3511598568"/>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5DA4D6-CABA-4C01-9580-AB361FC9F704}" type="datetime1">
              <a:rPr lang="en-US" smtClean="0">
                <a:solidFill>
                  <a:prstClr val="black">
                    <a:tint val="75000"/>
                  </a:prstClr>
                </a:solidFill>
              </a:rPr>
              <a:t>4/28/2024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B04D9B-7EB9-4AF5-9D6B-3BE88A47C0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6838221"/>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05DEBA-7837-4E0E-930A-243BC240D1BA}" type="datetime1">
              <a:rPr lang="en-US" smtClean="0">
                <a:solidFill>
                  <a:prstClr val="black">
                    <a:tint val="75000"/>
                  </a:prstClr>
                </a:solidFill>
              </a:rPr>
              <a:t>4/28/2024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101600" cy="6858000"/>
          </a:xfrm>
          <a:prstGeom prst="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8" name="Rectangle 7"/>
          <p:cNvSpPr/>
          <p:nvPr userDrawn="1"/>
        </p:nvSpPr>
        <p:spPr>
          <a:xfrm>
            <a:off x="12090400" y="0"/>
            <a:ext cx="101600" cy="6858000"/>
          </a:xfrm>
          <a:prstGeom prst="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Tree>
    <p:extLst>
      <p:ext uri="{BB962C8B-B14F-4D97-AF65-F5344CB8AC3E}">
        <p14:creationId xmlns:p14="http://schemas.microsoft.com/office/powerpoint/2010/main" val="2562041666"/>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AFFC8B-5992-4ACA-98E7-642CDA0B97B3}" type="datetime1">
              <a:rPr lang="en-US" smtClean="0">
                <a:solidFill>
                  <a:prstClr val="black">
                    <a:tint val="75000"/>
                  </a:prstClr>
                </a:solidFill>
              </a:rPr>
              <a:t>4/28/2024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8577331"/>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3AC898-A228-4181-9EBF-F67CED9E9709}" type="datetime1">
              <a:rPr lang="en-US" smtClean="0">
                <a:solidFill>
                  <a:prstClr val="black">
                    <a:tint val="75000"/>
                  </a:prstClr>
                </a:solidFill>
              </a:rPr>
              <a:t>4/28/2024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6631406"/>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0B0C5E-58D8-4B99-AC88-DB28AB8215A2}" type="datetime1">
              <a:rPr lang="en-US" smtClean="0">
                <a:solidFill>
                  <a:prstClr val="black">
                    <a:tint val="75000"/>
                  </a:prstClr>
                </a:solidFill>
              </a:rPr>
              <a:t>4/28/2024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0456500"/>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42CED8-7ED8-4518-B9EB-0F9B757269C6}" type="datetime1">
              <a:rPr lang="en-US" smtClean="0">
                <a:solidFill>
                  <a:prstClr val="black">
                    <a:tint val="75000"/>
                  </a:prstClr>
                </a:solidFill>
              </a:rPr>
              <a:t>4/28/2024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3789885"/>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7B704-DBDC-4D21-AA8A-2C7A70E9C274}" type="datetime1">
              <a:rPr lang="en-US" smtClean="0">
                <a:solidFill>
                  <a:prstClr val="black">
                    <a:tint val="75000"/>
                  </a:prstClr>
                </a:solidFill>
              </a:rPr>
              <a:t>4/28/2024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7711704"/>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E07CF-A5E1-482B-A19C-BA7836944B1E}" type="datetime1">
              <a:rPr lang="en-US" smtClean="0">
                <a:solidFill>
                  <a:prstClr val="black">
                    <a:tint val="75000"/>
                  </a:prstClr>
                </a:solidFill>
              </a:rPr>
              <a:t>4/28/2024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24478261"/>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EF0B94-045A-477D-B642-A5DA7018015B}" type="datetime1">
              <a:rPr lang="en-US" smtClean="0">
                <a:solidFill>
                  <a:prstClr val="black">
                    <a:tint val="75000"/>
                  </a:prstClr>
                </a:solidFill>
              </a:rPr>
              <a:t>4/28/2024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4132157"/>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72E46A-92FB-479D-911E-9B2711413FA0}" type="datetime1">
              <a:rPr lang="en-US" smtClean="0">
                <a:solidFill>
                  <a:prstClr val="black">
                    <a:tint val="75000"/>
                  </a:prstClr>
                </a:solidFill>
              </a:rPr>
              <a:t>4/28/2024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4572790"/>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7"/>
            <a:ext cx="2844800" cy="365125"/>
          </a:xfrm>
          <a:prstGeom prst="rect">
            <a:avLst/>
          </a:prstGeom>
        </p:spPr>
        <p:txBody>
          <a:bodyPr/>
          <a:lstStyle/>
          <a:p>
            <a:fld id="{857F25DE-53BA-444F-BD4A-8C4B57041F8F}" type="datetime1">
              <a:rPr lang="en-US" smtClean="0"/>
              <a:t>4/28/2024</a:t>
            </a:fld>
            <a:endParaRPr lang="en-US"/>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7"/>
            <a:ext cx="2844800" cy="365125"/>
          </a:xfrm>
          <a:prstGeom prst="rect">
            <a:avLst/>
          </a:prstGeom>
        </p:spPr>
        <p:txBody>
          <a:bodyPr/>
          <a:lstStyle/>
          <a:p>
            <a:fld id="{F0B04D9B-7EB9-4AF5-9D6B-3BE88A47C0B0}" type="slidenum">
              <a:rPr lang="en-US" smtClean="0"/>
              <a:t>‹#›</a:t>
            </a:fld>
            <a:endParaRPr lang="en-US"/>
          </a:p>
        </p:txBody>
      </p:sp>
    </p:spTree>
    <p:extLst>
      <p:ext uri="{BB962C8B-B14F-4D97-AF65-F5344CB8AC3E}">
        <p14:creationId xmlns:p14="http://schemas.microsoft.com/office/powerpoint/2010/main" val="37684606"/>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5"/>
            <a:ext cx="1320800" cy="365125"/>
          </a:xfrm>
          <a:prstGeom prst="rect">
            <a:avLst/>
          </a:prstGeom>
        </p:spPr>
        <p:txBody>
          <a:bodyPr/>
          <a:lstStyle/>
          <a:p>
            <a:fld id="{6B430E62-71DA-4100-8456-5B8FB2158705}" type="datetime1">
              <a:rPr lang="en-US" smtClean="0">
                <a:solidFill>
                  <a:prstClr val="black">
                    <a:tint val="75000"/>
                  </a:prstClr>
                </a:solidFill>
              </a:rPr>
              <a:t>4/28/2024</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85559425"/>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1"/>
          </p:nvPr>
        </p:nvSpPr>
        <p:spPr/>
        <p:txBody>
          <a:bodyPr/>
          <a:lstStyle/>
          <a:p>
            <a:r>
              <a:rPr lang="en-US">
                <a:solidFill>
                  <a:prstClr val="black">
                    <a:tint val="75000"/>
                  </a:prstClr>
                </a:solidFill>
              </a:rPr>
              <a:t>1</a:t>
            </a:r>
            <a:endParaRPr lang="en-US" dirty="0">
              <a:solidFill>
                <a:prstClr val="black">
                  <a:tint val="75000"/>
                </a:prstClr>
              </a:solidFill>
            </a:endParaRPr>
          </a:p>
        </p:txBody>
      </p:sp>
    </p:spTree>
    <p:extLst>
      <p:ext uri="{BB962C8B-B14F-4D97-AF65-F5344CB8AC3E}">
        <p14:creationId xmlns:p14="http://schemas.microsoft.com/office/powerpoint/2010/main" val="348222562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solidFill>
                  <a:schemeClr val="tx1">
                    <a:lumMod val="75000"/>
                    <a:lumOff val="25000"/>
                  </a:schemeClr>
                </a:solidFill>
                <a:latin typeface="Segoe UI Semibold" pitchFamily="34" charset="0"/>
                <a:ea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1BC32DB-1931-495D-AE3F-C878DB7F2E6D}" type="datetime1">
              <a:rPr lang="en-US" smtClean="0">
                <a:solidFill>
                  <a:prstClr val="black">
                    <a:tint val="75000"/>
                  </a:prstClr>
                </a:solidFill>
              </a:rPr>
              <a:t>4/28/2024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145503"/>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D3AFF1E-B7EF-48E8-843F-8F256C3E7FC7}" type="datetime1">
              <a:rPr lang="en-US" smtClean="0">
                <a:solidFill>
                  <a:prstClr val="black">
                    <a:tint val="75000"/>
                  </a:prstClr>
                </a:solidFill>
              </a:rPr>
              <a:t>4/28/2024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6E2D2B3B-882E-40F3-A32F-6DD516915044}" type="slidenum">
              <a:rPr lang="en-US" smtClean="0">
                <a:solidFill>
                  <a:prstClr val="black">
                    <a:tint val="75000"/>
                  </a:prstClr>
                </a:solidFill>
              </a:rPr>
              <a:pPr/>
              <a:t>‹#›</a:t>
            </a:fld>
            <a:endParaRPr lang="en-US">
              <a:solidFill>
                <a:prstClr val="black">
                  <a:tint val="75000"/>
                </a:prstClr>
              </a:solidFill>
            </a:endParaRPr>
          </a:p>
        </p:txBody>
      </p:sp>
      <p:sp>
        <p:nvSpPr>
          <p:cNvPr id="8" name="SmartArt Placeholder 7"/>
          <p:cNvSpPr>
            <a:spLocks noGrp="1"/>
          </p:cNvSpPr>
          <p:nvPr>
            <p:ph type="dgm" sz="quarter" idx="13"/>
          </p:nvPr>
        </p:nvSpPr>
        <p:spPr>
          <a:xfrm>
            <a:off x="609600" y="1371600"/>
            <a:ext cx="2032000" cy="1219200"/>
          </a:xfrm>
        </p:spPr>
        <p:txBody>
          <a:bodyPr/>
          <a:lstStyle/>
          <a:p>
            <a:endParaRPr lang="en-US" dirty="0"/>
          </a:p>
        </p:txBody>
      </p:sp>
      <p:sp>
        <p:nvSpPr>
          <p:cNvPr id="9" name="Rectangle 8"/>
          <p:cNvSpPr/>
          <p:nvPr userDrawn="1"/>
        </p:nvSpPr>
        <p:spPr>
          <a:xfrm>
            <a:off x="0" y="0"/>
            <a:ext cx="101600" cy="6858000"/>
          </a:xfrm>
          <a:prstGeom prst="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
        <p:nvSpPr>
          <p:cNvPr id="10" name="Rectangle 9"/>
          <p:cNvSpPr/>
          <p:nvPr userDrawn="1"/>
        </p:nvSpPr>
        <p:spPr>
          <a:xfrm>
            <a:off x="12090400" y="0"/>
            <a:ext cx="101600" cy="6858000"/>
          </a:xfrm>
          <a:prstGeom prst="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a:ea typeface="+mn-ea"/>
              <a:cs typeface="+mn-cs"/>
            </a:endParaRPr>
          </a:p>
        </p:txBody>
      </p:sp>
    </p:spTree>
    <p:extLst>
      <p:ext uri="{BB962C8B-B14F-4D97-AF65-F5344CB8AC3E}">
        <p14:creationId xmlns:p14="http://schemas.microsoft.com/office/powerpoint/2010/main" val="2862805576"/>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lank Layout">
    <p:spTree>
      <p:nvGrpSpPr>
        <p:cNvPr id="1" name="Shape 15"/>
        <p:cNvGrpSpPr/>
        <p:nvPr/>
      </p:nvGrpSpPr>
      <p:grpSpPr>
        <a:xfrm>
          <a:off x="0" y="0"/>
          <a:ext cx="0" cy="0"/>
          <a:chOff x="0" y="0"/>
          <a:chExt cx="0" cy="0"/>
        </a:xfrm>
      </p:grpSpPr>
    </p:spTree>
    <p:extLst>
      <p:ext uri="{BB962C8B-B14F-4D97-AF65-F5344CB8AC3E}">
        <p14:creationId xmlns:p14="http://schemas.microsoft.com/office/powerpoint/2010/main" val="40012787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ulletPoints">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06400" y="1517337"/>
            <a:ext cx="11379200" cy="3740465"/>
          </a:xfrm>
        </p:spPr>
        <p:txBody>
          <a:bodyPr>
            <a:normAutofit/>
          </a:bodyPr>
          <a:lstStyle>
            <a:lvl1pPr marL="228600" marR="0" indent="-228600" algn="l" defTabSz="914400" rtl="0" eaLnBrk="1" fontAlgn="auto" latinLnBrk="0" hangingPunct="1">
              <a:lnSpc>
                <a:spcPct val="90000"/>
              </a:lnSpc>
              <a:spcBef>
                <a:spcPts val="1000"/>
              </a:spcBef>
              <a:spcAft>
                <a:spcPts val="0"/>
              </a:spcAft>
              <a:buClr>
                <a:schemeClr val="accent6"/>
              </a:buClr>
              <a:buSzTx/>
              <a:buFont typeface="Arial" panose="020B0604020202020204" pitchFamily="34" charset="0"/>
              <a:buChar char="•"/>
              <a:tabLst/>
              <a:defRPr kumimoji="0" lang="en-US" sz="1600" b="0" i="0" u="none" strike="noStrike" kern="1200" cap="none" spc="0" normalizeH="0" baseline="0" noProof="0">
                <a:ln>
                  <a:noFill/>
                </a:ln>
                <a:solidFill>
                  <a:sysClr val="windowText" lastClr="000000"/>
                </a:solidFill>
                <a:effectLst/>
                <a:uLnTx/>
                <a:uFillTx/>
                <a:latin typeface="Calibri" panose="020F0502020204030204"/>
              </a:defRPr>
            </a:lvl1pPr>
            <a:lvl2pPr marL="685800" marR="0" indent="-228600" algn="l" defTabSz="914400" rtl="0" eaLnBrk="1" fontAlgn="auto" latinLnBrk="0" hangingPunct="1">
              <a:lnSpc>
                <a:spcPct val="90000"/>
              </a:lnSpc>
              <a:spcBef>
                <a:spcPts val="500"/>
              </a:spcBef>
              <a:spcAft>
                <a:spcPts val="0"/>
              </a:spcAft>
              <a:buClr>
                <a:schemeClr val="accent6"/>
              </a:buClr>
              <a:buSzTx/>
              <a:buFont typeface="Courier New" panose="02070309020205020404" pitchFamily="49" charset="0"/>
              <a:buChar char="o"/>
              <a:tabLst/>
              <a:defRPr kumimoji="0" lang="en-US" sz="1600" b="0" i="0" u="none" strike="noStrike" kern="1200" cap="none" spc="0" normalizeH="0" baseline="0" noProof="0">
                <a:ln>
                  <a:noFill/>
                </a:ln>
                <a:solidFill>
                  <a:sysClr val="windowText" lastClr="000000"/>
                </a:solidFill>
                <a:effectLst/>
                <a:uLnTx/>
                <a:uFillTx/>
                <a:latin typeface="Calibri" panose="020F0502020204030204"/>
              </a:defRPr>
            </a:lvl2pPr>
            <a:lvl3pPr marL="1143000" marR="0" indent="-228600" algn="l" defTabSz="914400" rtl="0" eaLnBrk="1" fontAlgn="auto" latinLnBrk="0" hangingPunct="1">
              <a:lnSpc>
                <a:spcPct val="90000"/>
              </a:lnSpc>
              <a:spcBef>
                <a:spcPts val="500"/>
              </a:spcBef>
              <a:spcAft>
                <a:spcPts val="0"/>
              </a:spcAft>
              <a:buClr>
                <a:schemeClr val="bg2">
                  <a:lumMod val="50000"/>
                </a:schemeClr>
              </a:buClr>
              <a:buSzTx/>
              <a:buFont typeface="Arial" panose="020B0604020202020204" pitchFamily="34" charset="0"/>
              <a:buChar char="•"/>
              <a:tabLst/>
              <a:defRPr kumimoji="0" lang="en-US" sz="1600" b="0" i="0" u="none" strike="noStrike" kern="1200" cap="none" spc="0" normalizeH="0" baseline="0" noProof="0">
                <a:ln>
                  <a:noFill/>
                </a:ln>
                <a:solidFill>
                  <a:sysClr val="windowText" lastClr="000000"/>
                </a:solidFill>
                <a:effectLst/>
                <a:uLnTx/>
                <a:uFillTx/>
                <a:latin typeface="Calibri" panose="020F0502020204030204"/>
              </a:defRPr>
            </a:lvl3pPr>
            <a:lvl4pPr marL="1600200" marR="0" indent="-228600" algn="l" defTabSz="914400" rtl="0" eaLnBrk="1" fontAlgn="auto" latinLnBrk="0" hangingPunct="1">
              <a:lnSpc>
                <a:spcPct val="90000"/>
              </a:lnSpc>
              <a:spcBef>
                <a:spcPts val="500"/>
              </a:spcBef>
              <a:spcAft>
                <a:spcPts val="0"/>
              </a:spcAft>
              <a:buClr>
                <a:schemeClr val="tx1">
                  <a:lumMod val="50000"/>
                  <a:lumOff val="50000"/>
                </a:schemeClr>
              </a:buClr>
              <a:buSzTx/>
              <a:buFont typeface="Courier New" panose="02070309020205020404" pitchFamily="49" charset="0"/>
              <a:buChar char="o"/>
              <a:tabLst/>
              <a:defRPr kumimoji="0" lang="en-US" sz="1600" b="0" i="0" u="none" strike="noStrike" kern="1200" cap="none" spc="0" normalizeH="0" baseline="0" noProof="0">
                <a:ln>
                  <a:noFill/>
                </a:ln>
                <a:solidFill>
                  <a:sysClr val="windowText" lastClr="000000"/>
                </a:solidFill>
                <a:effectLst/>
                <a:uLnTx/>
                <a:uFillTx/>
                <a:latin typeface="Calibri" panose="020F0502020204030204"/>
              </a:defRPr>
            </a:lvl4pPr>
            <a:lvl5pPr marL="2057400" marR="0" indent="-228600" algn="l" defTabSz="914400" rtl="0" eaLnBrk="1" fontAlgn="auto" latinLnBrk="0" hangingPunct="1">
              <a:lnSpc>
                <a:spcPct val="90000"/>
              </a:lnSpc>
              <a:spcBef>
                <a:spcPts val="500"/>
              </a:spcBef>
              <a:spcAft>
                <a:spcPts val="0"/>
              </a:spcAft>
              <a:buClr>
                <a:schemeClr val="bg1">
                  <a:lumMod val="75000"/>
                </a:schemeClr>
              </a:buClr>
              <a:buSzTx/>
              <a:buFont typeface="Arial" panose="020B0604020202020204" pitchFamily="34" charset="0"/>
              <a:buChar char="•"/>
              <a:tabLst/>
              <a:defRPr kumimoji="0" lang="en-US" sz="1600" b="0" i="0" u="none" strike="noStrike" kern="1200" cap="none" spc="0" normalizeH="0" baseline="0" noProof="0"/>
            </a:lvl5pPr>
          </a:lstStyle>
          <a:p>
            <a:pPr marL="228600" marR="0" lvl="0" indent="-228600" algn="l" defTabSz="914400" rtl="0" eaLnBrk="1" fontAlgn="auto" latinLnBrk="0" hangingPunct="1">
              <a:lnSpc>
                <a:spcPct val="90000"/>
              </a:lnSpc>
              <a:spcBef>
                <a:spcPts val="1000"/>
              </a:spcBef>
              <a:spcAft>
                <a:spcPts val="0"/>
              </a:spcAft>
              <a:buClr>
                <a:schemeClr val="accent6"/>
              </a:buClr>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Click to edit Master bullet point</a:t>
            </a:r>
          </a:p>
          <a:p>
            <a:pPr marL="685800" marR="0" lvl="1" indent="-228600" algn="l" defTabSz="914400" rtl="0" eaLnBrk="1" fontAlgn="auto" latinLnBrk="0" hangingPunct="1">
              <a:lnSpc>
                <a:spcPct val="90000"/>
              </a:lnSpc>
              <a:spcBef>
                <a:spcPts val="500"/>
              </a:spcBef>
              <a:spcAft>
                <a:spcPts val="0"/>
              </a:spcAft>
              <a:buClr>
                <a:schemeClr val="accent6"/>
              </a:buClr>
              <a:buSzTx/>
              <a:buFont typeface="Courier New" panose="02070309020205020404" pitchFamily="49" charset="0"/>
              <a:buChar char="o"/>
              <a:tabLst/>
              <a:defRPr/>
            </a:pPr>
            <a: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
                <a:schemeClr val="bg2">
                  <a:lumMod val="50000"/>
                </a:schemeClr>
              </a:buClr>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
                <a:schemeClr val="tx1">
                  <a:lumMod val="50000"/>
                  <a:lumOff val="50000"/>
                </a:schemeClr>
              </a:buClr>
              <a:buSzTx/>
              <a:buFont typeface="Courier New" panose="02070309020205020404" pitchFamily="49" charset="0"/>
              <a:buChar char="o"/>
              <a:tabLst/>
              <a:defRPr/>
            </a:pPr>
            <a:r>
              <a:rPr kumimoji="0" lang="en-US"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
                <a:schemeClr val="bg1">
                  <a:lumMod val="75000"/>
                </a:schemeClr>
              </a:buClr>
              <a:buSzTx/>
              <a:buFont typeface="Arial" panose="020B0604020202020204" pitchFamily="34" charset="0"/>
              <a:buChar char="•"/>
              <a:tabLst/>
              <a:defRPr/>
            </a:pPr>
            <a:r>
              <a:rPr kumimoji="0" lang="en-US" sz="1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Fifth level</a:t>
            </a:r>
          </a:p>
        </p:txBody>
      </p:sp>
      <p:sp>
        <p:nvSpPr>
          <p:cNvPr id="6" name="Title 1"/>
          <p:cNvSpPr>
            <a:spLocks noGrp="1"/>
          </p:cNvSpPr>
          <p:nvPr>
            <p:ph type="title" hasCustomPrompt="1"/>
          </p:nvPr>
        </p:nvSpPr>
        <p:spPr>
          <a:xfrm>
            <a:off x="407110" y="389402"/>
            <a:ext cx="11378465" cy="524998"/>
          </a:xfrm>
        </p:spPr>
        <p:txBody>
          <a:bodyPr lIns="91440" rIns="91440" anchor="t" anchorCtr="0">
            <a:noAutofit/>
          </a:bodyPr>
          <a:lstStyle>
            <a:lvl1pPr algn="ctr">
              <a:defRPr sz="2400"/>
            </a:lvl1pPr>
          </a:lstStyle>
          <a:p>
            <a:r>
              <a:rPr lang="en-US" dirty="0"/>
              <a:t>Click to edit slide headline</a:t>
            </a:r>
          </a:p>
        </p:txBody>
      </p:sp>
      <p:sp>
        <p:nvSpPr>
          <p:cNvPr id="7" name="Text Placeholder 2"/>
          <p:cNvSpPr>
            <a:spLocks noGrp="1"/>
          </p:cNvSpPr>
          <p:nvPr>
            <p:ph type="body" idx="10" hasCustomPrompt="1"/>
          </p:nvPr>
        </p:nvSpPr>
        <p:spPr>
          <a:xfrm>
            <a:off x="406400" y="987483"/>
            <a:ext cx="11379200" cy="384119"/>
          </a:xfrm>
          <a:prstGeom prst="rect">
            <a:avLst/>
          </a:prstGeom>
        </p:spPr>
        <p:txBody>
          <a:bodyPr anchor="t">
            <a:noAutofit/>
          </a:bodyPr>
          <a:lstStyle>
            <a:lvl1pPr marL="0" indent="0" algn="ctr">
              <a:buNone/>
              <a:defRPr sz="1800" b="0" i="1">
                <a:solidFill>
                  <a:srgbClr val="F37021"/>
                </a:solidFill>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subheading</a:t>
            </a:r>
          </a:p>
        </p:txBody>
      </p:sp>
      <p:sp>
        <p:nvSpPr>
          <p:cNvPr id="9" name="Text Placeholder 2"/>
          <p:cNvSpPr>
            <a:spLocks noGrp="1"/>
          </p:cNvSpPr>
          <p:nvPr>
            <p:ph type="body" idx="15" hasCustomPrompt="1"/>
          </p:nvPr>
        </p:nvSpPr>
        <p:spPr>
          <a:xfrm>
            <a:off x="406401" y="145737"/>
            <a:ext cx="11376027" cy="304800"/>
          </a:xfrm>
          <a:prstGeom prst="rect">
            <a:avLst/>
          </a:prstGeom>
        </p:spPr>
        <p:txBody>
          <a:bodyPr anchor="t">
            <a:noAutofit/>
          </a:bodyPr>
          <a:lstStyle>
            <a:lvl1pPr marL="0" indent="0" algn="ctr">
              <a:buNone/>
              <a:defRPr sz="1200" b="1" i="0" cap="all">
                <a:solidFill>
                  <a:srgbClr val="F37021"/>
                </a:solidFill>
                <a:latin typeface="Calibri"/>
                <a:cs typeface="Calibri"/>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section heading</a:t>
            </a:r>
          </a:p>
        </p:txBody>
      </p:sp>
    </p:spTree>
    <p:extLst>
      <p:ext uri="{BB962C8B-B14F-4D97-AF65-F5344CB8AC3E}">
        <p14:creationId xmlns:p14="http://schemas.microsoft.com/office/powerpoint/2010/main" val="3836720762"/>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bwMode="auto">
          <a:xfrm>
            <a:off x="675423" y="238965"/>
            <a:ext cx="10033764" cy="323380"/>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138075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235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6"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95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80" y="6430971"/>
            <a:ext cx="11326085" cy="94962"/>
            <a:chOff x="445128" y="6559056"/>
            <a:chExt cx="11553197" cy="96854"/>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83089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7"/>
            <a:ext cx="2844800" cy="365125"/>
          </a:xfrm>
          <a:prstGeom prst="rect">
            <a:avLst/>
          </a:prstGeom>
        </p:spPr>
        <p:txBody>
          <a:bodyPr/>
          <a:lstStyle/>
          <a:p>
            <a:fld id="{4926CA12-D9A6-4A3B-B21B-B9F13C30C5BE}" type="datetime1">
              <a:rPr lang="en-US" smtClean="0"/>
              <a:t>4/28/2024</a:t>
            </a:fld>
            <a:endParaRPr lang="en-US"/>
          </a:p>
        </p:txBody>
      </p:sp>
      <p:sp>
        <p:nvSpPr>
          <p:cNvPr id="5" name="Footer Placeholder 4"/>
          <p:cNvSpPr>
            <a:spLocks noGrp="1"/>
          </p:cNvSpPr>
          <p:nvPr>
            <p:ph type="ftr" sz="quarter" idx="11"/>
          </p:nvPr>
        </p:nvSpPr>
        <p:spPr>
          <a:xfrm>
            <a:off x="4165600" y="6356357"/>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
        <p:nvSpPr>
          <p:cNvPr id="7" name="Rectangle 6"/>
          <p:cNvSpPr/>
          <p:nvPr userDrawn="1"/>
        </p:nvSpPr>
        <p:spPr>
          <a:xfrm>
            <a:off x="0" y="0"/>
            <a:ext cx="101600" cy="6858000"/>
          </a:xfrm>
          <a:prstGeom prst="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
        <p:nvSpPr>
          <p:cNvPr id="8" name="Rectangle 7"/>
          <p:cNvSpPr/>
          <p:nvPr userDrawn="1"/>
        </p:nvSpPr>
        <p:spPr>
          <a:xfrm>
            <a:off x="12090400" y="0"/>
            <a:ext cx="101600" cy="6858000"/>
          </a:xfrm>
          <a:prstGeom prst="rect">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68482574"/>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8" y="-5610364"/>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6"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4770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90"/>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136"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80" y="6430971"/>
            <a:ext cx="11326085" cy="94962"/>
            <a:chOff x="445128" y="6559056"/>
            <a:chExt cx="11553197" cy="96854"/>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72314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5">
                <a:solidFill>
                  <a:srgbClr val="000000"/>
                </a:solidFill>
              </a:defRPr>
            </a:lvl2pPr>
            <a:lvl3pPr marL="0"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9810369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13" indent="-280013">
              <a:lnSpc>
                <a:spcPct val="100000"/>
              </a:lnSpc>
              <a:spcBef>
                <a:spcPts val="0"/>
              </a:spcBef>
              <a:spcAft>
                <a:spcPts val="1370"/>
              </a:spcAft>
              <a:buFont typeface="Arial" panose="020B0604020202020204" pitchFamily="34" charset="0"/>
              <a:buChar char="•"/>
              <a:defRPr sz="1765" b="0" i="0">
                <a:solidFill>
                  <a:srgbClr val="000000"/>
                </a:solidFill>
                <a:latin typeface="+mj-lt"/>
              </a:defRPr>
            </a:lvl1pPr>
            <a:lvl2pPr marL="504023" indent="-280013">
              <a:lnSpc>
                <a:spcPct val="100000"/>
              </a:lnSpc>
              <a:spcBef>
                <a:spcPts val="0"/>
              </a:spcBef>
              <a:spcAft>
                <a:spcPts val="1370"/>
              </a:spcAft>
              <a:buFont typeface="Arial" panose="020B0604020202020204" pitchFamily="34" charset="0"/>
              <a:buChar char="•"/>
              <a:defRPr sz="1765">
                <a:solidFill>
                  <a:srgbClr val="000000"/>
                </a:solidFill>
              </a:defRPr>
            </a:lvl2pPr>
            <a:lvl3pPr marL="728034" indent="-280013">
              <a:lnSpc>
                <a:spcPct val="100000"/>
              </a:lnSpc>
              <a:spcBef>
                <a:spcPts val="0"/>
              </a:spcBef>
              <a:spcAft>
                <a:spcPts val="1370"/>
              </a:spcAft>
              <a:buFont typeface="Arial" panose="020B0604020202020204" pitchFamily="34" charset="0"/>
              <a:buChar char="•"/>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098319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933023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2"/>
            <a:ext cx="11339774" cy="814777"/>
          </a:xfrm>
        </p:spPr>
        <p:txBody>
          <a:bodyPr wrap="square" lIns="0" tIns="0" rIns="0" bIns="0">
            <a:spAutoFit/>
          </a:bodyPr>
          <a:lstStyle>
            <a:lvl1pPr marL="0" indent="0">
              <a:lnSpc>
                <a:spcPct val="100000"/>
              </a:lnSpc>
              <a:spcBef>
                <a:spcPts val="0"/>
              </a:spcBef>
              <a:spcAft>
                <a:spcPts val="1370"/>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90"/>
            <a:ext cx="3630521" cy="2602491"/>
          </a:xfrm>
        </p:spPr>
        <p:txBody>
          <a:bodyPr lIns="0" tIns="0" rIns="0" bIns="0">
            <a:noAutofit/>
          </a:bodyPr>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3293"/>
            <a:ext cx="3630521" cy="2649187"/>
          </a:xfrm>
        </p:spPr>
        <p:txBody>
          <a:bodyPr lIns="0" tIns="0" rIns="0" bIns="0"/>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23750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05148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0"/>
            <a:ext cx="5547873" cy="2602491"/>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006598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5274"/>
          </a:xfrm>
        </p:spPr>
        <p:txBody>
          <a:bodyPr lIns="0" tIns="0" rIns="0" bIns="0">
            <a:noAutofit/>
          </a:bodyPr>
          <a:lstStyle>
            <a:lvl1pPr marL="0" marR="0" indent="0" algn="l" defTabSz="914016" rtl="0" eaLnBrk="1" fontAlgn="auto" latinLnBrk="0" hangingPunct="1">
              <a:lnSpc>
                <a:spcPct val="100000"/>
              </a:lnSpc>
              <a:spcBef>
                <a:spcPts val="0"/>
              </a:spcBef>
              <a:spcAft>
                <a:spcPts val="686"/>
              </a:spcAft>
              <a:buClrTx/>
              <a:buSzPct val="90000"/>
              <a:buFont typeface="Wingdings" panose="05000000000000000000" pitchFamily="2" charset="2"/>
              <a:buNone/>
              <a:tabLst/>
              <a:defRPr sz="1370" b="1">
                <a:solidFill>
                  <a:schemeClr val="tx2"/>
                </a:solidFill>
                <a:latin typeface="+mn-lt"/>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3"/>
            <a:ext cx="5547873" cy="260527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6718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6"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5" y="1179840"/>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6" y="3986235"/>
            <a:ext cx="3630521" cy="1113895"/>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5"/>
            <a:ext cx="3623050" cy="1113895"/>
          </a:xfrm>
        </p:spPr>
        <p:txBody>
          <a:bodyPr lIns="0" tIns="0" rIns="0" bIns="0"/>
          <a:lstStyle>
            <a:lvl1pPr marL="0" indent="0">
              <a:lnSpc>
                <a:spcPct val="100000"/>
              </a:lnSpc>
              <a:spcBef>
                <a:spcPts val="0"/>
              </a:spcBef>
              <a:spcAft>
                <a:spcPts val="686"/>
              </a:spcAft>
              <a:buNone/>
              <a:defRPr lang="en-US" sz="1370" b="1" kern="1200" spc="0" baseline="0" dirty="0" smtClean="0">
                <a:solidFill>
                  <a:schemeClr val="tx2"/>
                </a:solidFill>
                <a:latin typeface="+mn-lt"/>
                <a:ea typeface="+mn-ea"/>
                <a:cs typeface="+mn-cs"/>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5" y="3986235"/>
            <a:ext cx="3630521" cy="1113895"/>
          </a:xfrm>
        </p:spPr>
        <p:txBody>
          <a:bodyPr lIns="0" tIns="0" rIns="0" bIns="0"/>
          <a:lstStyle>
            <a:lvl1pPr marL="0" indent="0">
              <a:lnSpc>
                <a:spcPct val="100000"/>
              </a:lnSpc>
              <a:spcBef>
                <a:spcPts val="0"/>
              </a:spcBef>
              <a:spcAft>
                <a:spcPts val="686"/>
              </a:spcAft>
              <a:buNone/>
              <a:defRPr lang="en-US" sz="1370" b="1" kern="1200" spc="0" baseline="0" dirty="0">
                <a:solidFill>
                  <a:schemeClr val="tx2"/>
                </a:solidFill>
                <a:latin typeface="+mn-lt"/>
                <a:ea typeface="+mn-ea"/>
                <a:cs typeface="+mn-cs"/>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80" y="6430971"/>
            <a:ext cx="11326085" cy="94962"/>
            <a:chOff x="445128" y="6559056"/>
            <a:chExt cx="11553197" cy="96854"/>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77966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B737F1A1-76D1-4C70-A7B3-801AFE3E110D}" type="datetime1">
              <a:rPr lang="en-US" smtClean="0"/>
              <a:t>4/28/2024</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812366803"/>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7"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8"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9"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70"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1"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4"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80" y="6430971"/>
            <a:ext cx="11326085" cy="94962"/>
            <a:chOff x="445128" y="6559056"/>
            <a:chExt cx="11553197" cy="96854"/>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25963648"/>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spc="-147" dirty="0">
                <a:solidFill>
                  <a:schemeClr val="tx1"/>
                </a:solidFill>
                <a:latin typeface="+mj-lt"/>
              </a:defRPr>
            </a:lvl1pPr>
          </a:lstStyle>
          <a:p>
            <a:pPr marL="0" lvl="0">
              <a:lnSpc>
                <a:spcPts val="548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80" y="6430971"/>
            <a:ext cx="11326085" cy="94962"/>
            <a:chOff x="445128" y="6559056"/>
            <a:chExt cx="11553197" cy="96854"/>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07755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80" y="6430971"/>
            <a:ext cx="11326085" cy="94962"/>
            <a:chOff x="445128" y="6559056"/>
            <a:chExt cx="11553197" cy="96854"/>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9904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55603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19629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1541965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2396429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0650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88669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05"/>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31616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7"/>
            <a:ext cx="2844800" cy="365125"/>
          </a:xfrm>
          <a:prstGeom prst="rect">
            <a:avLst/>
          </a:prstGeom>
        </p:spPr>
        <p:txBody>
          <a:bodyPr/>
          <a:lstStyle/>
          <a:p>
            <a:fld id="{423F52CB-CC3F-486B-8C02-C6FE5CCEAD9B}" type="datetime1">
              <a:rPr lang="en-US" smtClean="0"/>
              <a:t>4/28/2024</a:t>
            </a:fld>
            <a:endParaRPr lang="en-US"/>
          </a:p>
        </p:txBody>
      </p:sp>
      <p:sp>
        <p:nvSpPr>
          <p:cNvPr id="8" name="Footer Placeholder 7"/>
          <p:cNvSpPr>
            <a:spLocks noGrp="1"/>
          </p:cNvSpPr>
          <p:nvPr>
            <p:ph type="ftr" sz="quarter" idx="11"/>
          </p:nvPr>
        </p:nvSpPr>
        <p:spPr>
          <a:xfrm>
            <a:off x="4165600" y="6356357"/>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32912260"/>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501219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22097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p:nvSpPr>
          <p:cNvPr id="19" name="Text Placeholder 3"/>
          <p:cNvSpPr>
            <a:spLocks noGrp="1"/>
          </p:cNvSpPr>
          <p:nvPr>
            <p:ph type="body" sz="quarter" idx="12" hasCustomPrompt="1"/>
          </p:nvPr>
        </p:nvSpPr>
        <p:spPr>
          <a:xfrm>
            <a:off x="9723214" y="346376"/>
            <a:ext cx="2039249" cy="550052"/>
          </a:xfrm>
        </p:spPr>
        <p:txBody>
          <a:bodyPr wrap="square" lIns="0" rIns="0" anchor="t" anchorCtr="0">
            <a:noAutofit/>
          </a:bodyPr>
          <a:lstStyle>
            <a:lvl1pPr marL="0" indent="0" algn="l"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426424" y="222584"/>
            <a:ext cx="4428380" cy="899665"/>
          </a:xfrm>
        </p:spPr>
        <p:txBody>
          <a:bodyPr/>
          <a:lstStyle>
            <a:lvl1pPr>
              <a:defRPr lang="en-US" sz="3528" b="0" kern="1200" cap="none" spc="-147"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13" name="Text Placeholder 3"/>
          <p:cNvSpPr>
            <a:spLocks noGrp="1"/>
          </p:cNvSpPr>
          <p:nvPr>
            <p:ph type="body" sz="quarter" idx="10"/>
          </p:nvPr>
        </p:nvSpPr>
        <p:spPr>
          <a:xfrm>
            <a:off x="426425" y="1453616"/>
            <a:ext cx="3780245" cy="215444"/>
          </a:xfrm>
        </p:spPr>
        <p:txBody>
          <a:bodyPr wrap="square">
            <a:spAutoFit/>
          </a:bodyPr>
          <a:lstStyle>
            <a:lvl1pPr marL="0" indent="0">
              <a:spcBef>
                <a:spcPts val="1200"/>
              </a:spcBef>
              <a:spcAft>
                <a:spcPts val="0"/>
              </a:spcAft>
              <a:buClr>
                <a:schemeClr val="tx1"/>
              </a:buClr>
              <a:buFont typeface="Arial" pitchFamily="34" charset="0"/>
              <a:buNone/>
              <a:defRPr sz="14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426424" y="5911681"/>
            <a:ext cx="3780245" cy="184666"/>
          </a:xfrm>
        </p:spPr>
        <p:txBody>
          <a:bodyPr wrap="square" anchor="b" anchorCtr="0">
            <a:spAutoFit/>
          </a:bodyPr>
          <a:lstStyle>
            <a:lvl1pPr marL="0" indent="0">
              <a:spcBef>
                <a:spcPts val="1200"/>
              </a:spcBef>
              <a:buClr>
                <a:schemeClr val="tx1"/>
              </a:buClr>
              <a:buFont typeface="Arial" pitchFamily="34" charset="0"/>
              <a:buNone/>
              <a:defRPr sz="12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grpSp>
        <p:nvGrpSpPr>
          <p:cNvPr id="15" name="Group 14">
            <a:extLst>
              <a:ext uri="{FF2B5EF4-FFF2-40B4-BE49-F238E27FC236}">
                <a16:creationId xmlns:a16="http://schemas.microsoft.com/office/drawing/2014/main" id="{57DE9016-B3FE-4D97-B922-A49FA0DC7F69}"/>
              </a:ext>
            </a:extLst>
          </p:cNvPr>
          <p:cNvGrpSpPr/>
          <p:nvPr userDrawn="1"/>
        </p:nvGrpSpPr>
        <p:grpSpPr>
          <a:xfrm>
            <a:off x="436379" y="6431005"/>
            <a:ext cx="11326085" cy="94962"/>
            <a:chOff x="445128" y="6559056"/>
            <a:chExt cx="11553197" cy="96853"/>
          </a:xfrm>
        </p:grpSpPr>
        <p:sp>
          <p:nvSpPr>
            <p:cNvPr id="16" name="TextBox 15">
              <a:extLst>
                <a:ext uri="{FF2B5EF4-FFF2-40B4-BE49-F238E27FC236}">
                  <a16:creationId xmlns:a16="http://schemas.microsoft.com/office/drawing/2014/main" id="{B2220919-C23B-4EF9-89F7-EE10FDDEA881}"/>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16">
              <a:extLst>
                <a:ext uri="{FF2B5EF4-FFF2-40B4-BE49-F238E27FC236}">
                  <a16:creationId xmlns:a16="http://schemas.microsoft.com/office/drawing/2014/main" id="{1899FC3F-B715-4EC5-BC33-60313BC5A75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a:extLst>
              <a:ext uri="{FF2B5EF4-FFF2-40B4-BE49-F238E27FC236}">
                <a16:creationId xmlns:a16="http://schemas.microsoft.com/office/drawing/2014/main" id="{C5FCE2B4-50B5-4205-8DCB-B0B6FD4F547E}"/>
              </a:ext>
            </a:extLst>
          </p:cNvPr>
          <p:cNvSpPr/>
          <p:nvPr userDrawn="1"/>
        </p:nvSpPr>
        <p:spPr bwMode="auto">
          <a:xfrm>
            <a:off x="11277601" y="6096348"/>
            <a:ext cx="645459" cy="7616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364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32220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372206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780663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7179000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212940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88900006"/>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9391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7"/>
            <a:ext cx="2844800" cy="365125"/>
          </a:xfrm>
          <a:prstGeom prst="rect">
            <a:avLst/>
          </a:prstGeom>
        </p:spPr>
        <p:txBody>
          <a:bodyPr/>
          <a:lstStyle/>
          <a:p>
            <a:fld id="{4BC2089A-3E17-4377-8F1C-E54D2E9EB748}" type="datetime1">
              <a:rPr lang="en-US" smtClean="0"/>
              <a:t>4/28/2024</a:t>
            </a:fld>
            <a:endParaRPr lang="en-US"/>
          </a:p>
        </p:txBody>
      </p:sp>
      <p:sp>
        <p:nvSpPr>
          <p:cNvPr id="4" name="Footer Placeholder 3"/>
          <p:cNvSpPr>
            <a:spLocks noGrp="1"/>
          </p:cNvSpPr>
          <p:nvPr>
            <p:ph type="ftr" sz="quarter" idx="11"/>
          </p:nvPr>
        </p:nvSpPr>
        <p:spPr>
          <a:xfrm>
            <a:off x="4165600" y="6356357"/>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3319700636"/>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46632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963943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3645998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144688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311340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8"/>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82638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70079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50686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903308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394923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7"/>
            <a:ext cx="2844800" cy="365125"/>
          </a:xfrm>
          <a:prstGeom prst="rect">
            <a:avLst/>
          </a:prstGeom>
        </p:spPr>
        <p:txBody>
          <a:bodyPr/>
          <a:lstStyle/>
          <a:p>
            <a:fld id="{5C956148-5824-4B51-909A-FC8E8089D6F0}" type="datetime1">
              <a:rPr lang="en-US" smtClean="0"/>
              <a:t>4/28/2024</a:t>
            </a:fld>
            <a:endParaRPr lang="en-US"/>
          </a:p>
        </p:txBody>
      </p:sp>
      <p:sp>
        <p:nvSpPr>
          <p:cNvPr id="3" name="Footer Placeholder 2"/>
          <p:cNvSpPr>
            <a:spLocks noGrp="1"/>
          </p:cNvSpPr>
          <p:nvPr>
            <p:ph type="ftr" sz="quarter" idx="11"/>
          </p:nvPr>
        </p:nvSpPr>
        <p:spPr>
          <a:xfrm>
            <a:off x="4165600" y="6356357"/>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4074867802"/>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4438906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910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5188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2104633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5432579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6270690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744757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47142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103903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595983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7"/>
            <a:ext cx="2844800" cy="365125"/>
          </a:xfrm>
          <a:prstGeom prst="rect">
            <a:avLst/>
          </a:prstGeom>
        </p:spPr>
        <p:txBody>
          <a:bodyPr/>
          <a:lstStyle/>
          <a:p>
            <a:fld id="{F21BD6DE-4FBB-4B06-B755-2F576AAFCE3F}" type="datetime1">
              <a:rPr lang="en-US" smtClean="0"/>
              <a:t>4/28/2024</a:t>
            </a:fld>
            <a:endParaRPr lang="en-US"/>
          </a:p>
        </p:txBody>
      </p:sp>
      <p:sp>
        <p:nvSpPr>
          <p:cNvPr id="6" name="Footer Placeholder 5"/>
          <p:cNvSpPr>
            <a:spLocks noGrp="1"/>
          </p:cNvSpPr>
          <p:nvPr>
            <p:ph type="ftr" sz="quarter" idx="11"/>
          </p:nvPr>
        </p:nvSpPr>
        <p:spPr>
          <a:xfrm>
            <a:off x="4165600" y="6356357"/>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7"/>
            <a:ext cx="2844800" cy="365125"/>
          </a:xfrm>
          <a:prstGeom prst="rect">
            <a:avLst/>
          </a:prstGeom>
        </p:spPr>
        <p:txBody>
          <a:bodyPr/>
          <a:lstStyle/>
          <a:p>
            <a:fld id="{6E2D2B3B-882E-40F3-A32F-6DD516915044}" type="slidenum">
              <a:rPr lang="en-US" smtClean="0"/>
              <a:pPr/>
              <a:t>‹#›</a:t>
            </a:fld>
            <a:endParaRPr lang="en-US"/>
          </a:p>
        </p:txBody>
      </p:sp>
    </p:spTree>
    <p:extLst>
      <p:ext uri="{BB962C8B-B14F-4D97-AF65-F5344CB8AC3E}">
        <p14:creationId xmlns:p14="http://schemas.microsoft.com/office/powerpoint/2010/main" val="806483999"/>
      </p:ext>
    </p:extLst>
  </p:cSld>
  <p:clrMapOvr>
    <a:masterClrMapping/>
  </p:clrMapOvr>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4720548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62673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86697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193497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53562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5246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5561557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284501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
        <p:nvSpPr>
          <p:cNvPr id="3" name="Text Placeholder 2"/>
          <p:cNvSpPr>
            <a:spLocks noGrp="1"/>
          </p:cNvSpPr>
          <p:nvPr>
            <p:ph type="body" sz="quarter" idx="13" hasCustomPrompt="1"/>
          </p:nvPr>
        </p:nvSpPr>
        <p:spPr>
          <a:xfrm>
            <a:off x="7440638" y="291069"/>
            <a:ext cx="4482124" cy="506972"/>
          </a:xfrm>
        </p:spPr>
        <p:txBody>
          <a:bodyPr/>
          <a:lstStyle>
            <a:lvl1pPr marL="0" indent="0" algn="r">
              <a:buNone/>
              <a:defRPr sz="2353">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Session code</a:t>
            </a:r>
          </a:p>
        </p:txBody>
      </p:sp>
    </p:spTree>
    <p:extLst>
      <p:ext uri="{BB962C8B-B14F-4D97-AF65-F5344CB8AC3E}">
        <p14:creationId xmlns:p14="http://schemas.microsoft.com/office/powerpoint/2010/main" val="2397085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04725" y="289512"/>
            <a:ext cx="11187208" cy="810460"/>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04709" y="1294654"/>
            <a:ext cx="11186478" cy="1789491"/>
          </a:xfrm>
        </p:spPr>
        <p:txBody>
          <a:bodyPr wrap="square">
            <a:spAutoFit/>
          </a:bodyPr>
          <a:lstStyle>
            <a:lvl1pPr marL="0" indent="0">
              <a:buNone/>
              <a:defRPr>
                <a:solidFill>
                  <a:schemeClr val="tx1"/>
                </a:solidFill>
              </a:defRPr>
            </a:lvl1pPr>
            <a:lvl2pPr marL="224054" indent="0">
              <a:buNone/>
              <a:defRPr>
                <a:solidFill>
                  <a:schemeClr val="tx1"/>
                </a:solidFill>
              </a:defRPr>
            </a:lvl2pPr>
            <a:lvl3pPr marL="448107" indent="0">
              <a:buNone/>
              <a:defRPr>
                <a:solidFill>
                  <a:schemeClr val="tx1"/>
                </a:solidFill>
              </a:defRPr>
            </a:lvl3pPr>
            <a:lvl4pPr marL="672161" indent="0">
              <a:buNone/>
              <a:defRPr>
                <a:solidFill>
                  <a:schemeClr val="tx1"/>
                </a:solidFill>
              </a:defRPr>
            </a:lvl4pPr>
            <a:lvl5pPr marL="896214"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786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media/image2.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image" Target="../media/image4.emf"/><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image" Target="../media/image3.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image" Target="../media/image14.png"/><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5.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6" Type="http://schemas.openxmlformats.org/officeDocument/2006/relationships/theme" Target="../theme/theme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theme" Target="../theme/theme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image" Target="../media/image4.emf"/><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theme" Target="../theme/theme8.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42" Type="http://schemas.openxmlformats.org/officeDocument/2006/relationships/theme" Target="../theme/theme9.xml"/><Relationship Id="rId7" Type="http://schemas.openxmlformats.org/officeDocument/2006/relationships/slideLayout" Target="../slideLayouts/slideLayout15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41" Type="http://schemas.openxmlformats.org/officeDocument/2006/relationships/slideLayout" Target="../slideLayouts/slideLayout193.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slideLayout" Target="../slideLayouts/slideLayout192.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4" Type="http://schemas.openxmlformats.org/officeDocument/2006/relationships/image" Target="../media/image4.emf"/><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image" Target="../media/image3.png"/><Relationship Id="rId8" Type="http://schemas.openxmlformats.org/officeDocument/2006/relationships/slideLayout" Target="../slideLayouts/slideLayout160.xml"/><Relationship Id="rId3" Type="http://schemas.openxmlformats.org/officeDocument/2006/relationships/slideLayout" Target="../slideLayouts/slideLayout155.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Box 11"/>
          <p:cNvSpPr txBox="1"/>
          <p:nvPr userDrawn="1"/>
        </p:nvSpPr>
        <p:spPr>
          <a:xfrm>
            <a:off x="11734800" y="6566356"/>
            <a:ext cx="308098" cy="215444"/>
          </a:xfrm>
          <a:prstGeom prst="rect">
            <a:avLst/>
          </a:prstGeom>
          <a:noFill/>
        </p:spPr>
        <p:txBody>
          <a:bodyPr wrap="none" rtlCol="0">
            <a:spAutoFit/>
          </a:bodyPr>
          <a:lstStyle/>
          <a:p>
            <a:fld id="{8ACBC8FD-55E0-4B17-8019-D98822A4C881}" type="slidenum">
              <a:rPr lang="en-IN" sz="800" smtClean="0"/>
              <a:t>‹#›</a:t>
            </a:fld>
            <a:endParaRPr lang="en-IN" sz="800" dirty="0"/>
          </a:p>
        </p:txBody>
      </p:sp>
      <p:cxnSp>
        <p:nvCxnSpPr>
          <p:cNvPr id="22" name="Straight Connector 21"/>
          <p:cNvCxnSpPr/>
          <p:nvPr userDrawn="1"/>
        </p:nvCxnSpPr>
        <p:spPr>
          <a:xfrm>
            <a:off x="76200" y="533400"/>
            <a:ext cx="10972800"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pic>
        <p:nvPicPr>
          <p:cNvPr id="7" name="Picture 6" descr="Logo&#10;&#10;Description automatically generated">
            <a:extLst>
              <a:ext uri="{FF2B5EF4-FFF2-40B4-BE49-F238E27FC236}">
                <a16:creationId xmlns:a16="http://schemas.microsoft.com/office/drawing/2014/main" id="{E8CA72A5-EE8F-4CC0-8E81-AE152EC67F64}"/>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338800" y="0"/>
            <a:ext cx="792000" cy="792000"/>
          </a:xfrm>
          <a:prstGeom prst="rect">
            <a:avLst/>
          </a:prstGeom>
        </p:spPr>
      </p:pic>
    </p:spTree>
    <p:extLst>
      <p:ext uri="{BB962C8B-B14F-4D97-AF65-F5344CB8AC3E}">
        <p14:creationId xmlns:p14="http://schemas.microsoft.com/office/powerpoint/2010/main" val="1558131700"/>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56"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3" r:id="rId14"/>
    <p:sldLayoutId id="2147484054" r:id="rId15"/>
    <p:sldLayoutId id="2147484027" r:id="rId16"/>
    <p:sldLayoutId id="2147484075" r:id="rId17"/>
  </p:sldLayoutIdLst>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hf hdr="0"/>
  <p:txStyles>
    <p:title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1pPr>
      <a:lvl2pPr marL="742932" indent="-285744"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2pPr>
      <a:lvl3pPr marL="1142971" indent="-228594"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3BACC-3171-40CF-ADB6-CB61C1D500EF}" type="datetime1">
              <a:rPr lang="en-US" smtClean="0">
                <a:solidFill>
                  <a:prstClr val="black">
                    <a:tint val="75000"/>
                  </a:prstClr>
                </a:solidFill>
              </a:rPr>
              <a:t>4/28/2024</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B04D9B-7EB9-4AF5-9D6B-3BE88A47C0B0}"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flipH="1" flipV="1">
            <a:off x="304804" y="533405"/>
            <a:ext cx="9367517" cy="23803"/>
          </a:xfrm>
          <a:prstGeom prst="line">
            <a:avLst/>
          </a:prstGeom>
          <a:ln w="9525">
            <a:solidFill>
              <a:srgbClr val="C00000"/>
            </a:solidFill>
          </a:ln>
        </p:spPr>
        <p:style>
          <a:lnRef idx="1">
            <a:schemeClr val="accent2"/>
          </a:lnRef>
          <a:fillRef idx="0">
            <a:schemeClr val="accent2"/>
          </a:fillRef>
          <a:effectRef idx="0">
            <a:schemeClr val="accent2"/>
          </a:effectRef>
          <a:fontRef idx="minor">
            <a:schemeClr val="tx1"/>
          </a:fontRef>
        </p:style>
      </p:cxnSp>
      <p:sp>
        <p:nvSpPr>
          <p:cNvPr id="8" name="TextBox 7"/>
          <p:cNvSpPr txBox="1"/>
          <p:nvPr userDrawn="1"/>
        </p:nvSpPr>
        <p:spPr>
          <a:xfrm>
            <a:off x="406400" y="152401"/>
            <a:ext cx="47752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lumMod val="65000"/>
                    <a:lumOff val="35000"/>
                  </a:prstClr>
                </a:solidFill>
                <a:effectLst/>
                <a:uLnTx/>
                <a:uFillTx/>
                <a:latin typeface="Tw Cen MT"/>
                <a:ea typeface="+mn-ea"/>
                <a:cs typeface="+mn-cs"/>
              </a:rPr>
              <a:t>Streamlining Business</a:t>
            </a:r>
          </a:p>
        </p:txBody>
      </p:sp>
      <p:pic>
        <p:nvPicPr>
          <p:cNvPr id="9" name="Picture 8"/>
          <p:cNvPicPr>
            <a:picLocks noChangeAspect="1"/>
          </p:cNvPicPr>
          <p:nvPr userDrawn="1"/>
        </p:nvPicPr>
        <p:blipFill>
          <a:blip r:embed="rId21"/>
          <a:stretch>
            <a:fillRect/>
          </a:stretch>
        </p:blipFill>
        <p:spPr>
          <a:xfrm>
            <a:off x="10160000" y="279910"/>
            <a:ext cx="1296000" cy="838748"/>
          </a:xfrm>
          <a:prstGeom prst="rect">
            <a:avLst/>
          </a:prstGeom>
        </p:spPr>
      </p:pic>
    </p:spTree>
    <p:extLst>
      <p:ext uri="{BB962C8B-B14F-4D97-AF65-F5344CB8AC3E}">
        <p14:creationId xmlns:p14="http://schemas.microsoft.com/office/powerpoint/2010/main" val="3691976069"/>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1" r:id="rId14"/>
    <p:sldLayoutId id="2147484112" r:id="rId15"/>
    <p:sldLayoutId id="2147484113" r:id="rId16"/>
    <p:sldLayoutId id="2147484117" r:id="rId17"/>
    <p:sldLayoutId id="2147484118" r:id="rId18"/>
    <p:sldLayoutId id="2147484119" r:id="rId19"/>
  </p:sldLayoutIdLst>
  <mc:AlternateContent xmlns:mc="http://schemas.openxmlformats.org/markup-compatibility/2006" xmlns:p14="http://schemas.microsoft.com/office/powerpoint/2010/main">
    <mc:Choice Requires="p14">
      <p:transition p14:dur="10">
        <p:wipe/>
      </p:transition>
    </mc:Choice>
    <mc:Fallback xmlns="">
      <p:transition>
        <p:wipe/>
      </p:transition>
    </mc:Fallback>
  </mc:AlternateContent>
  <p:hf hdr="0"/>
  <p:txStyles>
    <p:title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p:titleStyle>
    <p:bodyStyle>
      <a:lvl1pPr marL="342891" indent="-342891"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1pPr>
      <a:lvl2pPr marL="742932" indent="-285744"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2pPr>
      <a:lvl3pPr marL="1142971" indent="-228594"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lumMod val="75000"/>
              <a:lumOff val="25000"/>
            </a:schemeClr>
          </a:solidFill>
          <a:latin typeface="Calibri" pitchFamily="34" charset="0"/>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1"/>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1743813410"/>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 id="2147484161" r:id="rId17"/>
    <p:sldLayoutId id="2147484162" r:id="rId18"/>
    <p:sldLayoutId id="2147484163" r:id="rId19"/>
    <p:sldLayoutId id="2147484164" r:id="rId20"/>
    <p:sldLayoutId id="2147484165" r:id="rId21"/>
    <p:sldLayoutId id="2147484166" r:id="rId22"/>
    <p:sldLayoutId id="2147484167" r:id="rId23"/>
    <p:sldLayoutId id="2147484168" r:id="rId24"/>
    <p:sldLayoutId id="2147484169" r:id="rId25"/>
    <p:sldLayoutId id="2147484170" r:id="rId26"/>
    <p:sldLayoutId id="2147484171" r:id="rId27"/>
    <p:sldLayoutId id="2147484172" r:id="rId28"/>
    <p:sldLayoutId id="2147484173" r:id="rId29"/>
    <p:sldLayoutId id="2147484174" r:id="rId30"/>
    <p:sldLayoutId id="2147484175" r:id="rId31"/>
    <p:sldLayoutId id="2147484176" r:id="rId32"/>
    <p:sldLayoutId id="2147484177" r:id="rId33"/>
    <p:sldLayoutId id="2147484178" r:id="rId34"/>
    <p:sldLayoutId id="2147484179" r:id="rId35"/>
    <p:sldLayoutId id="2147484180" r:id="rId36"/>
    <p:sldLayoutId id="2147484181" r:id="rId37"/>
    <p:sldLayoutId id="2147484182" r:id="rId38"/>
    <p:sldLayoutId id="2147484183" r:id="rId39"/>
  </p:sldLayoutIdLst>
  <p:transition>
    <p:fade/>
  </p:transition>
  <p:hf hdr="0"/>
  <p:txStyles>
    <p:titleStyle>
      <a:lvl1pPr algn="l" defTabSz="914192" rtl="0" eaLnBrk="1" latinLnBrk="0" hangingPunct="1">
        <a:lnSpc>
          <a:spcPct val="90000"/>
        </a:lnSpc>
        <a:spcBef>
          <a:spcPct val="0"/>
        </a:spcBef>
        <a:buNone/>
        <a:defRPr lang="en-US" sz="3528"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1341217"/>
      </p:ext>
    </p:extLst>
  </p:cSld>
  <p:clrMap bg1="lt1" tx1="dk1" bg2="lt2" tx2="dk2" accent1="accent1" accent2="accent2" accent3="accent3" accent4="accent4" accent5="accent5" accent6="accent6" hlink="hlink" folHlink="folHlink"/>
  <p:transition>
    <p:fade/>
  </p:transition>
  <p:hf hdr="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75893114"/>
      </p:ext>
    </p:extLst>
  </p:cSld>
  <p:clrMap bg1="dk1" tx1="lt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 id="2147484207" r:id="rId9"/>
    <p:sldLayoutId id="2147484208" r:id="rId10"/>
    <p:sldLayoutId id="2147484209" r:id="rId11"/>
    <p:sldLayoutId id="2147484210"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Lst>
  <p:transition>
    <p:fade/>
  </p:transition>
  <p:hf hdr="0"/>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4099" y="184036"/>
            <a:ext cx="1116610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54050" y="1287121"/>
            <a:ext cx="11163880" cy="185588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2433"/>
      </p:ext>
    </p:extLst>
  </p:cSld>
  <p:clrMap bg1="lt1" tx1="dk1" bg2="lt2" tx2="dk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5" r:id="rId13"/>
    <p:sldLayoutId id="2147484236" r:id="rId14"/>
    <p:sldLayoutId id="2147484237" r:id="rId15"/>
  </p:sldLayoutIdLst>
  <p:transition>
    <p:fade/>
  </p:transition>
  <p:txStyles>
    <p:titleStyle>
      <a:lvl1pPr algn="l" defTabSz="914192" rtl="0" eaLnBrk="1" latinLnBrk="0" hangingPunct="1">
        <a:lnSpc>
          <a:spcPct val="90000"/>
        </a:lnSpc>
        <a:spcBef>
          <a:spcPct val="0"/>
        </a:spcBef>
        <a:buNone/>
        <a:defRPr lang="en-US" sz="3921" b="0" kern="1200" cap="none" spc="-100"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6998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40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012487406"/>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 id="2147484289" r:id="rId19"/>
    <p:sldLayoutId id="2147484290" r:id="rId20"/>
    <p:sldLayoutId id="2147484291" r:id="rId21"/>
    <p:sldLayoutId id="2147484292" r:id="rId22"/>
    <p:sldLayoutId id="2147484293" r:id="rId23"/>
    <p:sldLayoutId id="2147484294" r:id="rId24"/>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3174690952"/>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 id="2147484320" r:id="rId12"/>
    <p:sldLayoutId id="2147484321" r:id="rId13"/>
    <p:sldLayoutId id="2147484322" r:id="rId14"/>
    <p:sldLayoutId id="2147484323" r:id="rId15"/>
    <p:sldLayoutId id="2147484324" r:id="rId16"/>
    <p:sldLayoutId id="2147484325" r:id="rId17"/>
    <p:sldLayoutId id="2147484326" r:id="rId18"/>
    <p:sldLayoutId id="2147484327" r:id="rId19"/>
    <p:sldLayoutId id="2147484328" r:id="rId20"/>
    <p:sldLayoutId id="2147484329" r:id="rId21"/>
    <p:sldLayoutId id="2147484330" r:id="rId22"/>
    <p:sldLayoutId id="2147484331" r:id="rId23"/>
    <p:sldLayoutId id="2147484332" r:id="rId24"/>
    <p:sldLayoutId id="2147484333" r:id="rId25"/>
    <p:sldLayoutId id="2147484334" r:id="rId26"/>
    <p:sldLayoutId id="2147484335" r:id="rId27"/>
    <p:sldLayoutId id="2147484336" r:id="rId28"/>
    <p:sldLayoutId id="2147484337" r:id="rId29"/>
    <p:sldLayoutId id="2147484338" r:id="rId30"/>
    <p:sldLayoutId id="2147484339" r:id="rId31"/>
    <p:sldLayoutId id="2147484340" r:id="rId32"/>
    <p:sldLayoutId id="2147484341" r:id="rId33"/>
    <p:sldLayoutId id="2147484342" r:id="rId34"/>
    <p:sldLayoutId id="2147484343" r:id="rId35"/>
    <p:sldLayoutId id="2147484344" r:id="rId36"/>
    <p:sldLayoutId id="2147484345" r:id="rId37"/>
    <p:sldLayoutId id="2147484346" r:id="rId38"/>
    <p:sldLayoutId id="2147484347" r:id="rId39"/>
    <p:sldLayoutId id="2147484348" r:id="rId40"/>
    <p:sldLayoutId id="2147484350" r:id="rId41"/>
  </p:sldLayoutIdLst>
  <p:transition>
    <p:fade/>
  </p:transition>
  <p:hf hdr="0"/>
  <p:txStyles>
    <p:titleStyle>
      <a:lvl1pPr algn="l" defTabSz="914192" rtl="0" eaLnBrk="1" latinLnBrk="0" hangingPunct="1">
        <a:lnSpc>
          <a:spcPct val="90000"/>
        </a:lnSpc>
        <a:spcBef>
          <a:spcPct val="0"/>
        </a:spcBef>
        <a:buNone/>
        <a:defRPr lang="en-US" sz="3528"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hyperlink" Target="http://www.lagozon.com/" TargetMode="External"/><Relationship Id="rId4" Type="http://schemas.openxmlformats.org/officeDocument/2006/relationships/image" Target="../media/image33.jpeg"/><Relationship Id="rId9" Type="http://schemas.openxmlformats.org/officeDocument/2006/relationships/image" Target="../media/image38.png"/></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hyperlink" Target="https://www.pngall.com/database-pn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slide" Target="slide3.xml"/><Relationship Id="rId16" Type="http://schemas.openxmlformats.org/officeDocument/2006/relationships/image" Target="../media/image63.svg"/><Relationship Id="rId1" Type="http://schemas.openxmlformats.org/officeDocument/2006/relationships/slideLayout" Target="../slideLayouts/slideLayout17.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4" Type="http://schemas.openxmlformats.org/officeDocument/2006/relationships/image" Target="../media/image67.svg"/><Relationship Id="rId9" Type="http://schemas.openxmlformats.org/officeDocument/2006/relationships/image" Target="../media/image56.png"/><Relationship Id="rId14" Type="http://schemas.openxmlformats.org/officeDocument/2006/relationships/image" Target="../media/image61.svg"/></Relationships>
</file>

<file path=ppt/slides/_rels/slide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5.svg"/><Relationship Id="rId7" Type="http://schemas.openxmlformats.org/officeDocument/2006/relationships/image" Target="../media/image70.svg"/><Relationship Id="rId12" Type="http://schemas.openxmlformats.org/officeDocument/2006/relationships/image" Target="../media/image67.svg"/><Relationship Id="rId2" Type="http://schemas.openxmlformats.org/officeDocument/2006/relationships/image" Target="../media/image54.png"/><Relationship Id="rId1" Type="http://schemas.openxmlformats.org/officeDocument/2006/relationships/slideLayout" Target="../slideLayouts/slideLayout17.xml"/><Relationship Id="rId6" Type="http://schemas.openxmlformats.org/officeDocument/2006/relationships/image" Target="../media/image69.png"/><Relationship Id="rId11" Type="http://schemas.openxmlformats.org/officeDocument/2006/relationships/image" Target="../media/image66.png"/><Relationship Id="rId5" Type="http://schemas.openxmlformats.org/officeDocument/2006/relationships/image" Target="../media/image65.svg"/><Relationship Id="rId10" Type="http://schemas.openxmlformats.org/officeDocument/2006/relationships/slide" Target="slide3.xml"/><Relationship Id="rId4" Type="http://schemas.openxmlformats.org/officeDocument/2006/relationships/image" Target="../media/image64.png"/><Relationship Id="rId9" Type="http://schemas.openxmlformats.org/officeDocument/2006/relationships/image" Target="../media/image80.svg"/></Relationships>
</file>

<file path=ppt/slides/_rels/slide1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5.svg"/><Relationship Id="rId7" Type="http://schemas.openxmlformats.org/officeDocument/2006/relationships/image" Target="../media/image83.svg"/><Relationship Id="rId12" Type="http://schemas.openxmlformats.org/officeDocument/2006/relationships/image" Target="../media/image67.svg"/><Relationship Id="rId2" Type="http://schemas.openxmlformats.org/officeDocument/2006/relationships/image" Target="../media/image54.png"/><Relationship Id="rId1" Type="http://schemas.openxmlformats.org/officeDocument/2006/relationships/slideLayout" Target="../slideLayouts/slideLayout17.xml"/><Relationship Id="rId6" Type="http://schemas.openxmlformats.org/officeDocument/2006/relationships/image" Target="../media/image82.png"/><Relationship Id="rId11" Type="http://schemas.openxmlformats.org/officeDocument/2006/relationships/image" Target="../media/image66.png"/><Relationship Id="rId5" Type="http://schemas.openxmlformats.org/officeDocument/2006/relationships/image" Target="../media/image65.svg"/><Relationship Id="rId10" Type="http://schemas.openxmlformats.org/officeDocument/2006/relationships/slide" Target="slide3.xml"/><Relationship Id="rId4" Type="http://schemas.openxmlformats.org/officeDocument/2006/relationships/image" Target="../media/image64.png"/><Relationship Id="rId9" Type="http://schemas.openxmlformats.org/officeDocument/2006/relationships/image" Target="../media/image85.svg"/></Relationships>
</file>

<file path=ppt/slides/_rels/slide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png"/><Relationship Id="rId3" Type="http://schemas.openxmlformats.org/officeDocument/2006/relationships/slide" Target="slide7.xml"/><Relationship Id="rId7" Type="http://schemas.openxmlformats.org/officeDocument/2006/relationships/slide" Target="slide15.xml"/><Relationship Id="rId12" Type="http://schemas.openxmlformats.org/officeDocument/2006/relationships/image" Target="../media/image44.png"/><Relationship Id="rId17" Type="http://schemas.openxmlformats.org/officeDocument/2006/relationships/image" Target="../media/image49.svg"/><Relationship Id="rId2" Type="http://schemas.openxmlformats.org/officeDocument/2006/relationships/slide" Target="slide5.xml"/><Relationship Id="rId16"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slide" Target="slide13.xml"/><Relationship Id="rId11" Type="http://schemas.openxmlformats.org/officeDocument/2006/relationships/image" Target="../media/image43.svg"/><Relationship Id="rId5" Type="http://schemas.openxmlformats.org/officeDocument/2006/relationships/slide" Target="slide11.xml"/><Relationship Id="rId15" Type="http://schemas.openxmlformats.org/officeDocument/2006/relationships/image" Target="../media/image47.svg"/><Relationship Id="rId10" Type="http://schemas.openxmlformats.org/officeDocument/2006/relationships/image" Target="../media/image42.png"/><Relationship Id="rId19" Type="http://schemas.openxmlformats.org/officeDocument/2006/relationships/image" Target="../media/image51.svg"/><Relationship Id="rId4" Type="http://schemas.openxmlformats.org/officeDocument/2006/relationships/slide" Target="slide9.xml"/><Relationship Id="rId9" Type="http://schemas.openxmlformats.org/officeDocument/2006/relationships/image" Target="../media/image41.svg"/><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18" Type="http://schemas.openxmlformats.org/officeDocument/2006/relationships/image" Target="../media/image67.sv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png"/><Relationship Id="rId17" Type="http://schemas.openxmlformats.org/officeDocument/2006/relationships/image" Target="../media/image66.png"/><Relationship Id="rId2" Type="http://schemas.openxmlformats.org/officeDocument/2006/relationships/image" Target="../media/image52.png"/><Relationship Id="rId16" Type="http://schemas.openxmlformats.org/officeDocument/2006/relationships/slide" Target="slide3.xml"/><Relationship Id="rId1" Type="http://schemas.openxmlformats.org/officeDocument/2006/relationships/slideLayout" Target="../slideLayouts/slideLayout1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71.png"/><Relationship Id="rId3" Type="http://schemas.openxmlformats.org/officeDocument/2006/relationships/image" Target="../media/image52.png"/><Relationship Id="rId7" Type="http://schemas.openxmlformats.org/officeDocument/2006/relationships/image" Target="../media/image62.png"/><Relationship Id="rId12" Type="http://schemas.openxmlformats.org/officeDocument/2006/relationships/image" Target="../media/image70.svg"/><Relationship Id="rId2" Type="http://schemas.openxmlformats.org/officeDocument/2006/relationships/slide" Target="slide3.xml"/><Relationship Id="rId16" Type="http://schemas.openxmlformats.org/officeDocument/2006/relationships/image" Target="../media/image67.svg"/><Relationship Id="rId1" Type="http://schemas.openxmlformats.org/officeDocument/2006/relationships/slideLayout" Target="../slideLayouts/slideLayout17.xml"/><Relationship Id="rId6" Type="http://schemas.openxmlformats.org/officeDocument/2006/relationships/image" Target="../media/image55.svg"/><Relationship Id="rId11" Type="http://schemas.openxmlformats.org/officeDocument/2006/relationships/image" Target="../media/image69.png"/><Relationship Id="rId5" Type="http://schemas.openxmlformats.org/officeDocument/2006/relationships/image" Target="../media/image54.png"/><Relationship Id="rId15" Type="http://schemas.openxmlformats.org/officeDocument/2006/relationships/image" Target="../media/image66.png"/><Relationship Id="rId10" Type="http://schemas.openxmlformats.org/officeDocument/2006/relationships/image" Target="../media/image65.svg"/><Relationship Id="rId4" Type="http://schemas.openxmlformats.org/officeDocument/2006/relationships/image" Target="../media/image53.svg"/><Relationship Id="rId9" Type="http://schemas.openxmlformats.org/officeDocument/2006/relationships/image" Target="../media/image64.png"/><Relationship Id="rId14" Type="http://schemas.openxmlformats.org/officeDocument/2006/relationships/image" Target="../media/image72.svg"/></Relationships>
</file>

<file path=ppt/slides/_rels/slide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3.svg"/><Relationship Id="rId7" Type="http://schemas.openxmlformats.org/officeDocument/2006/relationships/image" Target="../media/image65.svg"/><Relationship Id="rId12" Type="http://schemas.openxmlformats.org/officeDocument/2006/relationships/image" Target="../media/image67.svg"/><Relationship Id="rId2" Type="http://schemas.openxmlformats.org/officeDocument/2006/relationships/image" Target="../media/image52.png"/><Relationship Id="rId1" Type="http://schemas.openxmlformats.org/officeDocument/2006/relationships/slideLayout" Target="../slideLayouts/slideLayout17.xml"/><Relationship Id="rId6" Type="http://schemas.openxmlformats.org/officeDocument/2006/relationships/image" Target="../media/image64.png"/><Relationship Id="rId11" Type="http://schemas.openxmlformats.org/officeDocument/2006/relationships/image" Target="../media/image66.png"/><Relationship Id="rId5" Type="http://schemas.openxmlformats.org/officeDocument/2006/relationships/image" Target="../media/image55.svg"/><Relationship Id="rId10" Type="http://schemas.openxmlformats.org/officeDocument/2006/relationships/slide" Target="slide3.xml"/><Relationship Id="rId4" Type="http://schemas.openxmlformats.org/officeDocument/2006/relationships/image" Target="../media/image54.png"/><Relationship Id="rId9" Type="http://schemas.openxmlformats.org/officeDocument/2006/relationships/image" Target="../media/image7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3110" y="5023821"/>
            <a:ext cx="1005512" cy="223463"/>
            <a:chOff x="0" y="0"/>
            <a:chExt cx="2099680" cy="466628"/>
          </a:xfrm>
        </p:grpSpPr>
        <p:sp>
          <p:nvSpPr>
            <p:cNvPr id="3" name="Freeform 3"/>
            <p:cNvSpPr/>
            <p:nvPr/>
          </p:nvSpPr>
          <p:spPr>
            <a:xfrm>
              <a:off x="0" y="0"/>
              <a:ext cx="2099680" cy="466628"/>
            </a:xfrm>
            <a:custGeom>
              <a:avLst/>
              <a:gdLst/>
              <a:ahLst/>
              <a:cxnLst/>
              <a:rect l="l" t="t" r="r" b="b"/>
              <a:pathLst>
                <a:path w="2099680" h="466628">
                  <a:moveTo>
                    <a:pt x="1896480" y="0"/>
                  </a:moveTo>
                  <a:cubicBezTo>
                    <a:pt x="2008704" y="0"/>
                    <a:pt x="2099680" y="104458"/>
                    <a:pt x="2099680" y="233314"/>
                  </a:cubicBezTo>
                  <a:cubicBezTo>
                    <a:pt x="2099680" y="362170"/>
                    <a:pt x="2008704" y="466628"/>
                    <a:pt x="1896480" y="466628"/>
                  </a:cubicBezTo>
                  <a:lnTo>
                    <a:pt x="203200" y="466628"/>
                  </a:lnTo>
                  <a:cubicBezTo>
                    <a:pt x="90976" y="466628"/>
                    <a:pt x="0" y="362170"/>
                    <a:pt x="0" y="233314"/>
                  </a:cubicBezTo>
                  <a:cubicBezTo>
                    <a:pt x="0" y="104458"/>
                    <a:pt x="90976" y="0"/>
                    <a:pt x="203200" y="0"/>
                  </a:cubicBezTo>
                  <a:close/>
                </a:path>
              </a:pathLst>
            </a:custGeom>
            <a:solidFill>
              <a:srgbClr val="115FD1"/>
            </a:solidFill>
            <a:ln cap="sq">
              <a:noFill/>
              <a:prstDash val="solid"/>
              <a:miter/>
            </a:ln>
          </p:spPr>
          <p:txBody>
            <a:bodyPr/>
            <a:lstStyle/>
            <a:p>
              <a:endParaRPr lang="en-IN" dirty="0"/>
            </a:p>
          </p:txBody>
        </p:sp>
        <p:sp>
          <p:nvSpPr>
            <p:cNvPr id="4" name="TextBox 4"/>
            <p:cNvSpPr txBox="1"/>
            <p:nvPr/>
          </p:nvSpPr>
          <p:spPr>
            <a:xfrm>
              <a:off x="0" y="-47625"/>
              <a:ext cx="2099680" cy="514253"/>
            </a:xfrm>
            <a:prstGeom prst="rect">
              <a:avLst/>
            </a:prstGeom>
          </p:spPr>
          <p:txBody>
            <a:bodyPr lIns="33867" tIns="33867" rIns="33867" bIns="33867" rtlCol="0" anchor="ctr"/>
            <a:lstStyle/>
            <a:p>
              <a:pPr algn="ctr">
                <a:lnSpc>
                  <a:spcPts val="1866"/>
                </a:lnSpc>
              </a:pPr>
              <a:endParaRPr sz="1200" dirty="0"/>
            </a:p>
          </p:txBody>
        </p:sp>
      </p:grpSp>
      <p:grpSp>
        <p:nvGrpSpPr>
          <p:cNvPr id="5" name="Group 5"/>
          <p:cNvGrpSpPr/>
          <p:nvPr/>
        </p:nvGrpSpPr>
        <p:grpSpPr>
          <a:xfrm>
            <a:off x="4498763" y="1202669"/>
            <a:ext cx="3035357" cy="303535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FFFFFF"/>
            </a:solidFill>
            <a:ln w="28575" cap="sq">
              <a:solidFill>
                <a:srgbClr val="115FD1"/>
              </a:solidFill>
              <a:prstDash val="solid"/>
              <a:miter/>
            </a:ln>
          </p:spPr>
          <p:txBody>
            <a:bodyPr/>
            <a:lstStyle/>
            <a:p>
              <a:endParaRPr lang="en-IN" dirty="0"/>
            </a:p>
          </p:txBody>
        </p:sp>
        <p:sp>
          <p:nvSpPr>
            <p:cNvPr id="7" name="TextBox 7"/>
            <p:cNvSpPr txBox="1"/>
            <p:nvPr/>
          </p:nvSpPr>
          <p:spPr>
            <a:xfrm>
              <a:off x="76200" y="28575"/>
              <a:ext cx="660400" cy="708025"/>
            </a:xfrm>
            <a:prstGeom prst="rect">
              <a:avLst/>
            </a:prstGeom>
          </p:spPr>
          <p:txBody>
            <a:bodyPr lIns="33867" tIns="33867" rIns="33867" bIns="33867" rtlCol="0" anchor="ctr"/>
            <a:lstStyle/>
            <a:p>
              <a:pPr algn="ctr">
                <a:lnSpc>
                  <a:spcPts val="1866"/>
                </a:lnSpc>
              </a:pPr>
              <a:endParaRPr sz="1200" dirty="0"/>
            </a:p>
          </p:txBody>
        </p:sp>
      </p:grpSp>
      <p:grpSp>
        <p:nvGrpSpPr>
          <p:cNvPr id="8" name="Group 8"/>
          <p:cNvGrpSpPr/>
          <p:nvPr/>
        </p:nvGrpSpPr>
        <p:grpSpPr>
          <a:xfrm>
            <a:off x="9708094" y="1451300"/>
            <a:ext cx="2157802" cy="2157793"/>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49812"/>
              </a:stretch>
            </a:blipFill>
          </p:spPr>
          <p:txBody>
            <a:bodyPr/>
            <a:lstStyle/>
            <a:p>
              <a:endParaRPr lang="en-IN" dirty="0"/>
            </a:p>
          </p:txBody>
        </p:sp>
      </p:grpSp>
      <p:grpSp>
        <p:nvGrpSpPr>
          <p:cNvPr id="10" name="Group 10"/>
          <p:cNvGrpSpPr/>
          <p:nvPr/>
        </p:nvGrpSpPr>
        <p:grpSpPr>
          <a:xfrm>
            <a:off x="352778" y="1575616"/>
            <a:ext cx="2157802" cy="2157793"/>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0093"/>
              </a:stretch>
            </a:blipFill>
          </p:spPr>
          <p:txBody>
            <a:bodyPr/>
            <a:lstStyle/>
            <a:p>
              <a:endParaRPr lang="en-IN" dirty="0"/>
            </a:p>
          </p:txBody>
        </p:sp>
      </p:grpSp>
      <p:grpSp>
        <p:nvGrpSpPr>
          <p:cNvPr id="12" name="Group 12"/>
          <p:cNvGrpSpPr/>
          <p:nvPr/>
        </p:nvGrpSpPr>
        <p:grpSpPr>
          <a:xfrm>
            <a:off x="9119866" y="3093295"/>
            <a:ext cx="1517685" cy="1517679"/>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35836" t="-12221" r="-56816"/>
              </a:stretch>
            </a:blipFill>
          </p:spPr>
          <p:txBody>
            <a:bodyPr/>
            <a:lstStyle/>
            <a:p>
              <a:endParaRPr lang="en-IN" dirty="0"/>
            </a:p>
          </p:txBody>
        </p:sp>
      </p:grpSp>
      <p:grpSp>
        <p:nvGrpSpPr>
          <p:cNvPr id="14" name="Group 14"/>
          <p:cNvGrpSpPr/>
          <p:nvPr/>
        </p:nvGrpSpPr>
        <p:grpSpPr>
          <a:xfrm>
            <a:off x="1431678" y="3093295"/>
            <a:ext cx="1517685" cy="1517679"/>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2726" r="-22726"/>
              </a:stretch>
            </a:blipFill>
          </p:spPr>
          <p:txBody>
            <a:bodyPr/>
            <a:lstStyle/>
            <a:p>
              <a:endParaRPr lang="en-IN" dirty="0"/>
            </a:p>
          </p:txBody>
        </p:sp>
      </p:grpSp>
      <p:grpSp>
        <p:nvGrpSpPr>
          <p:cNvPr id="16" name="Group 16"/>
          <p:cNvGrpSpPr/>
          <p:nvPr/>
        </p:nvGrpSpPr>
        <p:grpSpPr>
          <a:xfrm>
            <a:off x="1814709" y="5023821"/>
            <a:ext cx="1005512" cy="223463"/>
            <a:chOff x="0" y="0"/>
            <a:chExt cx="2099680" cy="466628"/>
          </a:xfrm>
        </p:grpSpPr>
        <p:sp>
          <p:nvSpPr>
            <p:cNvPr id="17" name="Freeform 17"/>
            <p:cNvSpPr/>
            <p:nvPr/>
          </p:nvSpPr>
          <p:spPr>
            <a:xfrm>
              <a:off x="0" y="0"/>
              <a:ext cx="2099680" cy="466628"/>
            </a:xfrm>
            <a:custGeom>
              <a:avLst/>
              <a:gdLst/>
              <a:ahLst/>
              <a:cxnLst/>
              <a:rect l="l" t="t" r="r" b="b"/>
              <a:pathLst>
                <a:path w="2099680" h="466628">
                  <a:moveTo>
                    <a:pt x="1896480" y="0"/>
                  </a:moveTo>
                  <a:cubicBezTo>
                    <a:pt x="2008704" y="0"/>
                    <a:pt x="2099680" y="104458"/>
                    <a:pt x="2099680" y="233314"/>
                  </a:cubicBezTo>
                  <a:cubicBezTo>
                    <a:pt x="2099680" y="362170"/>
                    <a:pt x="2008704" y="466628"/>
                    <a:pt x="1896480" y="466628"/>
                  </a:cubicBezTo>
                  <a:lnTo>
                    <a:pt x="203200" y="466628"/>
                  </a:lnTo>
                  <a:cubicBezTo>
                    <a:pt x="90976" y="466628"/>
                    <a:pt x="0" y="362170"/>
                    <a:pt x="0" y="233314"/>
                  </a:cubicBezTo>
                  <a:cubicBezTo>
                    <a:pt x="0" y="104458"/>
                    <a:pt x="90976" y="0"/>
                    <a:pt x="203200" y="0"/>
                  </a:cubicBezTo>
                  <a:close/>
                </a:path>
              </a:pathLst>
            </a:custGeom>
            <a:solidFill>
              <a:srgbClr val="115FD1"/>
            </a:solidFill>
            <a:ln cap="sq">
              <a:noFill/>
              <a:prstDash val="solid"/>
              <a:miter/>
            </a:ln>
          </p:spPr>
          <p:txBody>
            <a:bodyPr/>
            <a:lstStyle/>
            <a:p>
              <a:endParaRPr lang="en-IN" dirty="0"/>
            </a:p>
          </p:txBody>
        </p:sp>
        <p:sp>
          <p:nvSpPr>
            <p:cNvPr id="18" name="TextBox 18"/>
            <p:cNvSpPr txBox="1"/>
            <p:nvPr/>
          </p:nvSpPr>
          <p:spPr>
            <a:xfrm>
              <a:off x="0" y="-47625"/>
              <a:ext cx="2099680" cy="514253"/>
            </a:xfrm>
            <a:prstGeom prst="rect">
              <a:avLst/>
            </a:prstGeom>
          </p:spPr>
          <p:txBody>
            <a:bodyPr lIns="33867" tIns="33867" rIns="33867" bIns="33867" rtlCol="0" anchor="ctr"/>
            <a:lstStyle/>
            <a:p>
              <a:pPr algn="ctr">
                <a:lnSpc>
                  <a:spcPts val="1866"/>
                </a:lnSpc>
              </a:pPr>
              <a:endParaRPr sz="1200" dirty="0"/>
            </a:p>
          </p:txBody>
        </p:sp>
      </p:grpSp>
      <p:grpSp>
        <p:nvGrpSpPr>
          <p:cNvPr id="19" name="Group 19"/>
          <p:cNvGrpSpPr/>
          <p:nvPr/>
        </p:nvGrpSpPr>
        <p:grpSpPr>
          <a:xfrm>
            <a:off x="3074221" y="5023821"/>
            <a:ext cx="1005512" cy="223463"/>
            <a:chOff x="0" y="0"/>
            <a:chExt cx="2099680" cy="466628"/>
          </a:xfrm>
        </p:grpSpPr>
        <p:sp>
          <p:nvSpPr>
            <p:cNvPr id="20" name="Freeform 20"/>
            <p:cNvSpPr/>
            <p:nvPr/>
          </p:nvSpPr>
          <p:spPr>
            <a:xfrm>
              <a:off x="0" y="0"/>
              <a:ext cx="2099680" cy="466628"/>
            </a:xfrm>
            <a:custGeom>
              <a:avLst/>
              <a:gdLst/>
              <a:ahLst/>
              <a:cxnLst/>
              <a:rect l="l" t="t" r="r" b="b"/>
              <a:pathLst>
                <a:path w="2099680" h="466628">
                  <a:moveTo>
                    <a:pt x="1896480" y="0"/>
                  </a:moveTo>
                  <a:cubicBezTo>
                    <a:pt x="2008704" y="0"/>
                    <a:pt x="2099680" y="104458"/>
                    <a:pt x="2099680" y="233314"/>
                  </a:cubicBezTo>
                  <a:cubicBezTo>
                    <a:pt x="2099680" y="362170"/>
                    <a:pt x="2008704" y="466628"/>
                    <a:pt x="1896480" y="466628"/>
                  </a:cubicBezTo>
                  <a:lnTo>
                    <a:pt x="203200" y="466628"/>
                  </a:lnTo>
                  <a:cubicBezTo>
                    <a:pt x="90976" y="466628"/>
                    <a:pt x="0" y="362170"/>
                    <a:pt x="0" y="233314"/>
                  </a:cubicBezTo>
                  <a:cubicBezTo>
                    <a:pt x="0" y="104458"/>
                    <a:pt x="90976" y="0"/>
                    <a:pt x="203200" y="0"/>
                  </a:cubicBezTo>
                  <a:close/>
                </a:path>
              </a:pathLst>
            </a:custGeom>
            <a:solidFill>
              <a:srgbClr val="115FD1"/>
            </a:solidFill>
            <a:ln cap="sq">
              <a:noFill/>
              <a:prstDash val="solid"/>
              <a:miter/>
            </a:ln>
          </p:spPr>
          <p:txBody>
            <a:bodyPr/>
            <a:lstStyle/>
            <a:p>
              <a:endParaRPr lang="en-IN" dirty="0"/>
            </a:p>
          </p:txBody>
        </p:sp>
        <p:sp>
          <p:nvSpPr>
            <p:cNvPr id="21" name="TextBox 21"/>
            <p:cNvSpPr txBox="1"/>
            <p:nvPr/>
          </p:nvSpPr>
          <p:spPr>
            <a:xfrm>
              <a:off x="0" y="-47625"/>
              <a:ext cx="2099680" cy="514253"/>
            </a:xfrm>
            <a:prstGeom prst="rect">
              <a:avLst/>
            </a:prstGeom>
          </p:spPr>
          <p:txBody>
            <a:bodyPr lIns="33867" tIns="33867" rIns="33867" bIns="33867" rtlCol="0" anchor="ctr"/>
            <a:lstStyle/>
            <a:p>
              <a:pPr algn="ctr">
                <a:lnSpc>
                  <a:spcPts val="1866"/>
                </a:lnSpc>
              </a:pPr>
              <a:endParaRPr sz="1200" dirty="0"/>
            </a:p>
          </p:txBody>
        </p:sp>
      </p:grpSp>
      <p:grpSp>
        <p:nvGrpSpPr>
          <p:cNvPr id="22" name="Group 22"/>
          <p:cNvGrpSpPr/>
          <p:nvPr/>
        </p:nvGrpSpPr>
        <p:grpSpPr>
          <a:xfrm>
            <a:off x="4333732" y="5023821"/>
            <a:ext cx="1005512" cy="223463"/>
            <a:chOff x="0" y="0"/>
            <a:chExt cx="2099680" cy="466628"/>
          </a:xfrm>
        </p:grpSpPr>
        <p:sp>
          <p:nvSpPr>
            <p:cNvPr id="23" name="Freeform 23"/>
            <p:cNvSpPr/>
            <p:nvPr/>
          </p:nvSpPr>
          <p:spPr>
            <a:xfrm>
              <a:off x="0" y="0"/>
              <a:ext cx="2099680" cy="466628"/>
            </a:xfrm>
            <a:custGeom>
              <a:avLst/>
              <a:gdLst/>
              <a:ahLst/>
              <a:cxnLst/>
              <a:rect l="l" t="t" r="r" b="b"/>
              <a:pathLst>
                <a:path w="2099680" h="466628">
                  <a:moveTo>
                    <a:pt x="1896480" y="0"/>
                  </a:moveTo>
                  <a:cubicBezTo>
                    <a:pt x="2008704" y="0"/>
                    <a:pt x="2099680" y="104458"/>
                    <a:pt x="2099680" y="233314"/>
                  </a:cubicBezTo>
                  <a:cubicBezTo>
                    <a:pt x="2099680" y="362170"/>
                    <a:pt x="2008704" y="466628"/>
                    <a:pt x="1896480" y="466628"/>
                  </a:cubicBezTo>
                  <a:lnTo>
                    <a:pt x="203200" y="466628"/>
                  </a:lnTo>
                  <a:cubicBezTo>
                    <a:pt x="90976" y="466628"/>
                    <a:pt x="0" y="362170"/>
                    <a:pt x="0" y="233314"/>
                  </a:cubicBezTo>
                  <a:cubicBezTo>
                    <a:pt x="0" y="104458"/>
                    <a:pt x="90976" y="0"/>
                    <a:pt x="203200" y="0"/>
                  </a:cubicBezTo>
                  <a:close/>
                </a:path>
              </a:pathLst>
            </a:custGeom>
            <a:solidFill>
              <a:srgbClr val="115FD1"/>
            </a:solidFill>
            <a:ln cap="sq">
              <a:noFill/>
              <a:prstDash val="solid"/>
              <a:miter/>
            </a:ln>
          </p:spPr>
          <p:txBody>
            <a:bodyPr/>
            <a:lstStyle/>
            <a:p>
              <a:endParaRPr lang="en-IN" dirty="0"/>
            </a:p>
          </p:txBody>
        </p:sp>
        <p:sp>
          <p:nvSpPr>
            <p:cNvPr id="24" name="TextBox 24"/>
            <p:cNvSpPr txBox="1"/>
            <p:nvPr/>
          </p:nvSpPr>
          <p:spPr>
            <a:xfrm>
              <a:off x="0" y="-47625"/>
              <a:ext cx="2099680" cy="514253"/>
            </a:xfrm>
            <a:prstGeom prst="rect">
              <a:avLst/>
            </a:prstGeom>
          </p:spPr>
          <p:txBody>
            <a:bodyPr lIns="33867" tIns="33867" rIns="33867" bIns="33867" rtlCol="0" anchor="ctr"/>
            <a:lstStyle/>
            <a:p>
              <a:pPr algn="ctr">
                <a:lnSpc>
                  <a:spcPts val="1866"/>
                </a:lnSpc>
              </a:pPr>
              <a:endParaRPr sz="1200" dirty="0"/>
            </a:p>
          </p:txBody>
        </p:sp>
      </p:grpSp>
      <p:grpSp>
        <p:nvGrpSpPr>
          <p:cNvPr id="25" name="Group 25"/>
          <p:cNvGrpSpPr/>
          <p:nvPr/>
        </p:nvGrpSpPr>
        <p:grpSpPr>
          <a:xfrm>
            <a:off x="5595331" y="5023821"/>
            <a:ext cx="1005512" cy="223463"/>
            <a:chOff x="0" y="0"/>
            <a:chExt cx="2099680" cy="466628"/>
          </a:xfrm>
        </p:grpSpPr>
        <p:sp>
          <p:nvSpPr>
            <p:cNvPr id="26" name="Freeform 26"/>
            <p:cNvSpPr/>
            <p:nvPr/>
          </p:nvSpPr>
          <p:spPr>
            <a:xfrm>
              <a:off x="0" y="0"/>
              <a:ext cx="2099680" cy="466628"/>
            </a:xfrm>
            <a:custGeom>
              <a:avLst/>
              <a:gdLst/>
              <a:ahLst/>
              <a:cxnLst/>
              <a:rect l="l" t="t" r="r" b="b"/>
              <a:pathLst>
                <a:path w="2099680" h="466628">
                  <a:moveTo>
                    <a:pt x="1896480" y="0"/>
                  </a:moveTo>
                  <a:cubicBezTo>
                    <a:pt x="2008704" y="0"/>
                    <a:pt x="2099680" y="104458"/>
                    <a:pt x="2099680" y="233314"/>
                  </a:cubicBezTo>
                  <a:cubicBezTo>
                    <a:pt x="2099680" y="362170"/>
                    <a:pt x="2008704" y="466628"/>
                    <a:pt x="1896480" y="466628"/>
                  </a:cubicBezTo>
                  <a:lnTo>
                    <a:pt x="203200" y="466628"/>
                  </a:lnTo>
                  <a:cubicBezTo>
                    <a:pt x="90976" y="466628"/>
                    <a:pt x="0" y="362170"/>
                    <a:pt x="0" y="233314"/>
                  </a:cubicBezTo>
                  <a:cubicBezTo>
                    <a:pt x="0" y="104458"/>
                    <a:pt x="90976" y="0"/>
                    <a:pt x="203200" y="0"/>
                  </a:cubicBezTo>
                  <a:close/>
                </a:path>
              </a:pathLst>
            </a:custGeom>
            <a:solidFill>
              <a:srgbClr val="115FD1"/>
            </a:solidFill>
            <a:ln cap="sq">
              <a:noFill/>
              <a:prstDash val="solid"/>
              <a:miter/>
            </a:ln>
          </p:spPr>
          <p:txBody>
            <a:bodyPr/>
            <a:lstStyle/>
            <a:p>
              <a:endParaRPr lang="en-IN" dirty="0"/>
            </a:p>
          </p:txBody>
        </p:sp>
        <p:sp>
          <p:nvSpPr>
            <p:cNvPr id="27" name="TextBox 27"/>
            <p:cNvSpPr txBox="1"/>
            <p:nvPr/>
          </p:nvSpPr>
          <p:spPr>
            <a:xfrm>
              <a:off x="0" y="-47625"/>
              <a:ext cx="2099680" cy="514253"/>
            </a:xfrm>
            <a:prstGeom prst="rect">
              <a:avLst/>
            </a:prstGeom>
          </p:spPr>
          <p:txBody>
            <a:bodyPr lIns="33867" tIns="33867" rIns="33867" bIns="33867" rtlCol="0" anchor="ctr"/>
            <a:lstStyle/>
            <a:p>
              <a:pPr algn="ctr">
                <a:lnSpc>
                  <a:spcPts val="1866"/>
                </a:lnSpc>
              </a:pPr>
              <a:endParaRPr sz="1200" dirty="0"/>
            </a:p>
          </p:txBody>
        </p:sp>
      </p:grpSp>
      <p:grpSp>
        <p:nvGrpSpPr>
          <p:cNvPr id="28" name="Group 28"/>
          <p:cNvGrpSpPr/>
          <p:nvPr/>
        </p:nvGrpSpPr>
        <p:grpSpPr>
          <a:xfrm>
            <a:off x="6854843" y="5023821"/>
            <a:ext cx="1005512" cy="223463"/>
            <a:chOff x="0" y="0"/>
            <a:chExt cx="2099680" cy="466628"/>
          </a:xfrm>
        </p:grpSpPr>
        <p:sp>
          <p:nvSpPr>
            <p:cNvPr id="29" name="Freeform 29"/>
            <p:cNvSpPr/>
            <p:nvPr/>
          </p:nvSpPr>
          <p:spPr>
            <a:xfrm>
              <a:off x="0" y="0"/>
              <a:ext cx="2099680" cy="466628"/>
            </a:xfrm>
            <a:custGeom>
              <a:avLst/>
              <a:gdLst/>
              <a:ahLst/>
              <a:cxnLst/>
              <a:rect l="l" t="t" r="r" b="b"/>
              <a:pathLst>
                <a:path w="2099680" h="466628">
                  <a:moveTo>
                    <a:pt x="1896480" y="0"/>
                  </a:moveTo>
                  <a:cubicBezTo>
                    <a:pt x="2008704" y="0"/>
                    <a:pt x="2099680" y="104458"/>
                    <a:pt x="2099680" y="233314"/>
                  </a:cubicBezTo>
                  <a:cubicBezTo>
                    <a:pt x="2099680" y="362170"/>
                    <a:pt x="2008704" y="466628"/>
                    <a:pt x="1896480" y="466628"/>
                  </a:cubicBezTo>
                  <a:lnTo>
                    <a:pt x="203200" y="466628"/>
                  </a:lnTo>
                  <a:cubicBezTo>
                    <a:pt x="90976" y="466628"/>
                    <a:pt x="0" y="362170"/>
                    <a:pt x="0" y="233314"/>
                  </a:cubicBezTo>
                  <a:cubicBezTo>
                    <a:pt x="0" y="104458"/>
                    <a:pt x="90976" y="0"/>
                    <a:pt x="203200" y="0"/>
                  </a:cubicBezTo>
                  <a:close/>
                </a:path>
              </a:pathLst>
            </a:custGeom>
            <a:solidFill>
              <a:srgbClr val="115FD1"/>
            </a:solidFill>
            <a:ln cap="sq">
              <a:noFill/>
              <a:prstDash val="solid"/>
              <a:miter/>
            </a:ln>
          </p:spPr>
          <p:txBody>
            <a:bodyPr/>
            <a:lstStyle/>
            <a:p>
              <a:endParaRPr lang="en-IN" dirty="0"/>
            </a:p>
          </p:txBody>
        </p:sp>
        <p:sp>
          <p:nvSpPr>
            <p:cNvPr id="30" name="TextBox 30"/>
            <p:cNvSpPr txBox="1"/>
            <p:nvPr/>
          </p:nvSpPr>
          <p:spPr>
            <a:xfrm>
              <a:off x="0" y="-47625"/>
              <a:ext cx="2099680" cy="514253"/>
            </a:xfrm>
            <a:prstGeom prst="rect">
              <a:avLst/>
            </a:prstGeom>
          </p:spPr>
          <p:txBody>
            <a:bodyPr lIns="33867" tIns="33867" rIns="33867" bIns="33867" rtlCol="0" anchor="ctr"/>
            <a:lstStyle/>
            <a:p>
              <a:pPr algn="ctr">
                <a:lnSpc>
                  <a:spcPts val="1866"/>
                </a:lnSpc>
              </a:pPr>
              <a:endParaRPr sz="1200" dirty="0"/>
            </a:p>
          </p:txBody>
        </p:sp>
      </p:grpSp>
      <p:grpSp>
        <p:nvGrpSpPr>
          <p:cNvPr id="31" name="Group 31"/>
          <p:cNvGrpSpPr/>
          <p:nvPr/>
        </p:nvGrpSpPr>
        <p:grpSpPr>
          <a:xfrm>
            <a:off x="8114354" y="5023821"/>
            <a:ext cx="1005512" cy="223463"/>
            <a:chOff x="0" y="0"/>
            <a:chExt cx="2099680" cy="466628"/>
          </a:xfrm>
        </p:grpSpPr>
        <p:sp>
          <p:nvSpPr>
            <p:cNvPr id="32" name="Freeform 32"/>
            <p:cNvSpPr/>
            <p:nvPr/>
          </p:nvSpPr>
          <p:spPr>
            <a:xfrm>
              <a:off x="0" y="0"/>
              <a:ext cx="2099680" cy="466628"/>
            </a:xfrm>
            <a:custGeom>
              <a:avLst/>
              <a:gdLst/>
              <a:ahLst/>
              <a:cxnLst/>
              <a:rect l="l" t="t" r="r" b="b"/>
              <a:pathLst>
                <a:path w="2099680" h="466628">
                  <a:moveTo>
                    <a:pt x="1896480" y="0"/>
                  </a:moveTo>
                  <a:cubicBezTo>
                    <a:pt x="2008704" y="0"/>
                    <a:pt x="2099680" y="104458"/>
                    <a:pt x="2099680" y="233314"/>
                  </a:cubicBezTo>
                  <a:cubicBezTo>
                    <a:pt x="2099680" y="362170"/>
                    <a:pt x="2008704" y="466628"/>
                    <a:pt x="1896480" y="466628"/>
                  </a:cubicBezTo>
                  <a:lnTo>
                    <a:pt x="203200" y="466628"/>
                  </a:lnTo>
                  <a:cubicBezTo>
                    <a:pt x="90976" y="466628"/>
                    <a:pt x="0" y="362170"/>
                    <a:pt x="0" y="233314"/>
                  </a:cubicBezTo>
                  <a:cubicBezTo>
                    <a:pt x="0" y="104458"/>
                    <a:pt x="90976" y="0"/>
                    <a:pt x="203200" y="0"/>
                  </a:cubicBezTo>
                  <a:close/>
                </a:path>
              </a:pathLst>
            </a:custGeom>
            <a:solidFill>
              <a:srgbClr val="115FD1"/>
            </a:solidFill>
            <a:ln cap="sq">
              <a:noFill/>
              <a:prstDash val="solid"/>
              <a:miter/>
            </a:ln>
          </p:spPr>
          <p:txBody>
            <a:bodyPr/>
            <a:lstStyle/>
            <a:p>
              <a:endParaRPr lang="en-IN" dirty="0"/>
            </a:p>
          </p:txBody>
        </p:sp>
        <p:sp>
          <p:nvSpPr>
            <p:cNvPr id="33" name="TextBox 33"/>
            <p:cNvSpPr txBox="1"/>
            <p:nvPr/>
          </p:nvSpPr>
          <p:spPr>
            <a:xfrm>
              <a:off x="0" y="-47625"/>
              <a:ext cx="2099680" cy="514253"/>
            </a:xfrm>
            <a:prstGeom prst="rect">
              <a:avLst/>
            </a:prstGeom>
          </p:spPr>
          <p:txBody>
            <a:bodyPr lIns="33867" tIns="33867" rIns="33867" bIns="33867" rtlCol="0" anchor="ctr"/>
            <a:lstStyle/>
            <a:p>
              <a:pPr algn="ctr">
                <a:lnSpc>
                  <a:spcPts val="1866"/>
                </a:lnSpc>
              </a:pPr>
              <a:endParaRPr sz="1200" dirty="0"/>
            </a:p>
          </p:txBody>
        </p:sp>
      </p:grpSp>
      <p:grpSp>
        <p:nvGrpSpPr>
          <p:cNvPr id="34" name="Group 34"/>
          <p:cNvGrpSpPr/>
          <p:nvPr/>
        </p:nvGrpSpPr>
        <p:grpSpPr>
          <a:xfrm>
            <a:off x="9373866" y="5023821"/>
            <a:ext cx="1005512" cy="223463"/>
            <a:chOff x="0" y="0"/>
            <a:chExt cx="2099680" cy="466628"/>
          </a:xfrm>
        </p:grpSpPr>
        <p:sp>
          <p:nvSpPr>
            <p:cNvPr id="35" name="Freeform 35"/>
            <p:cNvSpPr/>
            <p:nvPr/>
          </p:nvSpPr>
          <p:spPr>
            <a:xfrm>
              <a:off x="0" y="0"/>
              <a:ext cx="2099680" cy="466628"/>
            </a:xfrm>
            <a:custGeom>
              <a:avLst/>
              <a:gdLst/>
              <a:ahLst/>
              <a:cxnLst/>
              <a:rect l="l" t="t" r="r" b="b"/>
              <a:pathLst>
                <a:path w="2099680" h="466628">
                  <a:moveTo>
                    <a:pt x="1896480" y="0"/>
                  </a:moveTo>
                  <a:cubicBezTo>
                    <a:pt x="2008704" y="0"/>
                    <a:pt x="2099680" y="104458"/>
                    <a:pt x="2099680" y="233314"/>
                  </a:cubicBezTo>
                  <a:cubicBezTo>
                    <a:pt x="2099680" y="362170"/>
                    <a:pt x="2008704" y="466628"/>
                    <a:pt x="1896480" y="466628"/>
                  </a:cubicBezTo>
                  <a:lnTo>
                    <a:pt x="203200" y="466628"/>
                  </a:lnTo>
                  <a:cubicBezTo>
                    <a:pt x="90976" y="466628"/>
                    <a:pt x="0" y="362170"/>
                    <a:pt x="0" y="233314"/>
                  </a:cubicBezTo>
                  <a:cubicBezTo>
                    <a:pt x="0" y="104458"/>
                    <a:pt x="90976" y="0"/>
                    <a:pt x="203200" y="0"/>
                  </a:cubicBezTo>
                  <a:close/>
                </a:path>
              </a:pathLst>
            </a:custGeom>
            <a:solidFill>
              <a:srgbClr val="115FD1"/>
            </a:solidFill>
            <a:ln cap="sq">
              <a:noFill/>
              <a:prstDash val="solid"/>
              <a:miter/>
            </a:ln>
          </p:spPr>
          <p:txBody>
            <a:bodyPr/>
            <a:lstStyle/>
            <a:p>
              <a:endParaRPr lang="en-IN" dirty="0"/>
            </a:p>
          </p:txBody>
        </p:sp>
        <p:sp>
          <p:nvSpPr>
            <p:cNvPr id="36" name="TextBox 36"/>
            <p:cNvSpPr txBox="1"/>
            <p:nvPr/>
          </p:nvSpPr>
          <p:spPr>
            <a:xfrm>
              <a:off x="0" y="-47625"/>
              <a:ext cx="2099680" cy="514253"/>
            </a:xfrm>
            <a:prstGeom prst="rect">
              <a:avLst/>
            </a:prstGeom>
          </p:spPr>
          <p:txBody>
            <a:bodyPr lIns="33867" tIns="33867" rIns="33867" bIns="33867" rtlCol="0" anchor="ctr"/>
            <a:lstStyle/>
            <a:p>
              <a:pPr algn="ctr">
                <a:lnSpc>
                  <a:spcPts val="1866"/>
                </a:lnSpc>
              </a:pPr>
              <a:endParaRPr sz="1200" dirty="0"/>
            </a:p>
          </p:txBody>
        </p:sp>
      </p:grpSp>
      <p:grpSp>
        <p:nvGrpSpPr>
          <p:cNvPr id="37" name="Group 37"/>
          <p:cNvGrpSpPr/>
          <p:nvPr/>
        </p:nvGrpSpPr>
        <p:grpSpPr>
          <a:xfrm>
            <a:off x="10633378" y="5023821"/>
            <a:ext cx="1005512" cy="223463"/>
            <a:chOff x="0" y="0"/>
            <a:chExt cx="2099680" cy="466628"/>
          </a:xfrm>
        </p:grpSpPr>
        <p:sp>
          <p:nvSpPr>
            <p:cNvPr id="38" name="Freeform 38"/>
            <p:cNvSpPr/>
            <p:nvPr/>
          </p:nvSpPr>
          <p:spPr>
            <a:xfrm>
              <a:off x="0" y="0"/>
              <a:ext cx="2099680" cy="466628"/>
            </a:xfrm>
            <a:custGeom>
              <a:avLst/>
              <a:gdLst/>
              <a:ahLst/>
              <a:cxnLst/>
              <a:rect l="l" t="t" r="r" b="b"/>
              <a:pathLst>
                <a:path w="2099680" h="466628">
                  <a:moveTo>
                    <a:pt x="1896480" y="0"/>
                  </a:moveTo>
                  <a:cubicBezTo>
                    <a:pt x="2008704" y="0"/>
                    <a:pt x="2099680" y="104458"/>
                    <a:pt x="2099680" y="233314"/>
                  </a:cubicBezTo>
                  <a:cubicBezTo>
                    <a:pt x="2099680" y="362170"/>
                    <a:pt x="2008704" y="466628"/>
                    <a:pt x="1896480" y="466628"/>
                  </a:cubicBezTo>
                  <a:lnTo>
                    <a:pt x="203200" y="466628"/>
                  </a:lnTo>
                  <a:cubicBezTo>
                    <a:pt x="90976" y="466628"/>
                    <a:pt x="0" y="362170"/>
                    <a:pt x="0" y="233314"/>
                  </a:cubicBezTo>
                  <a:cubicBezTo>
                    <a:pt x="0" y="104458"/>
                    <a:pt x="90976" y="0"/>
                    <a:pt x="203200" y="0"/>
                  </a:cubicBezTo>
                  <a:close/>
                </a:path>
              </a:pathLst>
            </a:custGeom>
            <a:solidFill>
              <a:srgbClr val="115FD1"/>
            </a:solidFill>
            <a:ln cap="sq">
              <a:noFill/>
              <a:prstDash val="solid"/>
              <a:miter/>
            </a:ln>
          </p:spPr>
          <p:txBody>
            <a:bodyPr/>
            <a:lstStyle/>
            <a:p>
              <a:endParaRPr lang="en-IN" dirty="0"/>
            </a:p>
          </p:txBody>
        </p:sp>
        <p:sp>
          <p:nvSpPr>
            <p:cNvPr id="39" name="TextBox 39"/>
            <p:cNvSpPr txBox="1"/>
            <p:nvPr/>
          </p:nvSpPr>
          <p:spPr>
            <a:xfrm>
              <a:off x="0" y="-47625"/>
              <a:ext cx="2099680" cy="514253"/>
            </a:xfrm>
            <a:prstGeom prst="rect">
              <a:avLst/>
            </a:prstGeom>
          </p:spPr>
          <p:txBody>
            <a:bodyPr lIns="33867" tIns="33867" rIns="33867" bIns="33867" rtlCol="0" anchor="ctr"/>
            <a:lstStyle/>
            <a:p>
              <a:pPr algn="ctr">
                <a:lnSpc>
                  <a:spcPts val="1866"/>
                </a:lnSpc>
              </a:pPr>
              <a:endParaRPr sz="1200" dirty="0"/>
            </a:p>
          </p:txBody>
        </p:sp>
      </p:grpSp>
      <p:sp>
        <p:nvSpPr>
          <p:cNvPr id="40" name="Freeform 40"/>
          <p:cNvSpPr/>
          <p:nvPr/>
        </p:nvSpPr>
        <p:spPr>
          <a:xfrm>
            <a:off x="4817741" y="1431004"/>
            <a:ext cx="2400834" cy="2400834"/>
          </a:xfrm>
          <a:custGeom>
            <a:avLst/>
            <a:gdLst/>
            <a:ahLst/>
            <a:cxnLst/>
            <a:rect l="l" t="t" r="r" b="b"/>
            <a:pathLst>
              <a:path w="3601251" h="3601251">
                <a:moveTo>
                  <a:pt x="0" y="0"/>
                </a:moveTo>
                <a:lnTo>
                  <a:pt x="3601251" y="0"/>
                </a:lnTo>
                <a:lnTo>
                  <a:pt x="3601251" y="3601251"/>
                </a:lnTo>
                <a:lnTo>
                  <a:pt x="0" y="3601251"/>
                </a:lnTo>
                <a:lnTo>
                  <a:pt x="0" y="0"/>
                </a:lnTo>
                <a:close/>
              </a:path>
            </a:pathLst>
          </a:custGeom>
          <a:blipFill>
            <a:blip r:embed="rId7"/>
            <a:stretch>
              <a:fillRect/>
            </a:stretch>
          </a:blipFill>
        </p:spPr>
        <p:txBody>
          <a:bodyPr/>
          <a:lstStyle/>
          <a:p>
            <a:endParaRPr lang="en-IN" dirty="0"/>
          </a:p>
        </p:txBody>
      </p:sp>
      <p:pic>
        <p:nvPicPr>
          <p:cNvPr id="41" name="Picture 40" descr="Graphical user interface&#10;&#10;Description automatically generated with low confidence">
            <a:extLst>
              <a:ext uri="{FF2B5EF4-FFF2-40B4-BE49-F238E27FC236}">
                <a16:creationId xmlns:a16="http://schemas.microsoft.com/office/drawing/2014/main" id="{3C24C3ED-8487-48C9-0581-77F88AC9CC9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142" t="15806" r="5357" b="15424"/>
          <a:stretch/>
        </p:blipFill>
        <p:spPr>
          <a:xfrm>
            <a:off x="136600" y="37854"/>
            <a:ext cx="3733800" cy="1176480"/>
          </a:xfrm>
          <a:prstGeom prst="rect">
            <a:avLst/>
          </a:prstGeom>
        </p:spPr>
      </p:pic>
      <p:pic>
        <p:nvPicPr>
          <p:cNvPr id="42" name="Picture 2" descr="See the source image">
            <a:extLst>
              <a:ext uri="{FF2B5EF4-FFF2-40B4-BE49-F238E27FC236}">
                <a16:creationId xmlns:a16="http://schemas.microsoft.com/office/drawing/2014/main" id="{87169228-A939-FC89-A553-6090A08A22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15590" y="14107"/>
            <a:ext cx="1739810" cy="99749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8E8FE0A1-19D3-8FC2-7205-3039BBC82012}"/>
              </a:ext>
            </a:extLst>
          </p:cNvPr>
          <p:cNvSpPr txBox="1"/>
          <p:nvPr/>
        </p:nvSpPr>
        <p:spPr>
          <a:xfrm>
            <a:off x="10138553" y="945430"/>
            <a:ext cx="1995162" cy="461665"/>
          </a:xfrm>
          <a:prstGeom prst="rect">
            <a:avLst/>
          </a:prstGeom>
          <a:noFill/>
        </p:spPr>
        <p:txBody>
          <a:bodyPr wrap="none" lIns="182880" tIns="146304" rIns="182880" bIns="146304" rtlCol="0">
            <a:spAutoFit/>
          </a:bodyPr>
          <a:lstStyle/>
          <a:p>
            <a:pPr>
              <a:lnSpc>
                <a:spcPct val="90000"/>
              </a:lnSpc>
              <a:spcAft>
                <a:spcPts val="600"/>
              </a:spcAft>
            </a:pPr>
            <a:r>
              <a:rPr lang="en-IN" sz="1200" b="1" dirty="0">
                <a:solidFill>
                  <a:srgbClr val="00B050"/>
                </a:solidFill>
              </a:rPr>
              <a:t>APAC Partner for 2022</a:t>
            </a:r>
          </a:p>
        </p:txBody>
      </p:sp>
      <p:sp>
        <p:nvSpPr>
          <p:cNvPr id="44" name="TextBox 43">
            <a:extLst>
              <a:ext uri="{FF2B5EF4-FFF2-40B4-BE49-F238E27FC236}">
                <a16:creationId xmlns:a16="http://schemas.microsoft.com/office/drawing/2014/main" id="{14573B8D-34E6-6F08-9B51-EFAB8B68A702}"/>
              </a:ext>
            </a:extLst>
          </p:cNvPr>
          <p:cNvSpPr txBox="1"/>
          <p:nvPr/>
        </p:nvSpPr>
        <p:spPr>
          <a:xfrm>
            <a:off x="4302954" y="5343580"/>
            <a:ext cx="3426973" cy="130189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FB/B-1 Extension, Second Floor</a:t>
            </a:r>
          </a:p>
          <a:p>
            <a:pPr algn="ctr">
              <a:lnSpc>
                <a:spcPct val="90000"/>
              </a:lnSpc>
              <a:spcAft>
                <a:spcPts val="600"/>
              </a:spcAft>
            </a:pPr>
            <a:r>
              <a:rPr lang="en-US" sz="1400" dirty="0">
                <a:gradFill>
                  <a:gsLst>
                    <a:gs pos="2917">
                      <a:schemeClr val="tx1"/>
                    </a:gs>
                    <a:gs pos="30000">
                      <a:schemeClr val="tx1"/>
                    </a:gs>
                  </a:gsLst>
                  <a:lin ang="5400000" scaled="0"/>
                </a:gradFill>
              </a:rPr>
              <a:t>Mohan Cooperative Industrial Estate, </a:t>
            </a:r>
          </a:p>
          <a:p>
            <a:pPr algn="ctr">
              <a:lnSpc>
                <a:spcPct val="90000"/>
              </a:lnSpc>
              <a:spcAft>
                <a:spcPts val="600"/>
              </a:spcAft>
            </a:pPr>
            <a:r>
              <a:rPr lang="en-US" sz="1400" dirty="0">
                <a:gradFill>
                  <a:gsLst>
                    <a:gs pos="2917">
                      <a:schemeClr val="tx1"/>
                    </a:gs>
                    <a:gs pos="30000">
                      <a:schemeClr val="tx1"/>
                    </a:gs>
                  </a:gsLst>
                  <a:lin ang="5400000" scaled="0"/>
                </a:gradFill>
              </a:rPr>
              <a:t>New Delhi 110044, </a:t>
            </a:r>
            <a:r>
              <a:rPr lang="en-US" sz="1400" b="1" dirty="0">
                <a:gradFill>
                  <a:gsLst>
                    <a:gs pos="2917">
                      <a:schemeClr val="tx1"/>
                    </a:gs>
                    <a:gs pos="30000">
                      <a:schemeClr val="tx1"/>
                    </a:gs>
                  </a:gsLst>
                  <a:lin ang="5400000" scaled="0"/>
                </a:gradFill>
              </a:rPr>
              <a:t>India</a:t>
            </a:r>
          </a:p>
          <a:p>
            <a:pPr algn="ctr">
              <a:lnSpc>
                <a:spcPct val="90000"/>
              </a:lnSpc>
              <a:spcAft>
                <a:spcPts val="600"/>
              </a:spcAft>
            </a:pPr>
            <a:r>
              <a:rPr lang="en-US" sz="1400" dirty="0">
                <a:gradFill>
                  <a:gsLst>
                    <a:gs pos="2917">
                      <a:schemeClr val="tx1"/>
                    </a:gs>
                    <a:gs pos="30000">
                      <a:schemeClr val="tx1"/>
                    </a:gs>
                  </a:gsLst>
                  <a:lin ang="5400000" scaled="0"/>
                </a:gradFill>
                <a:hlinkClick r:id="rId10"/>
              </a:rPr>
              <a:t>www.lagozon.com</a:t>
            </a:r>
            <a:r>
              <a:rPr lang="en-US" sz="1400" dirty="0">
                <a:gradFill>
                  <a:gsLst>
                    <a:gs pos="2917">
                      <a:schemeClr val="tx1"/>
                    </a:gs>
                    <a:gs pos="30000">
                      <a:schemeClr val="tx1"/>
                    </a:gs>
                  </a:gsLst>
                  <a:lin ang="5400000" scaled="0"/>
                </a:gradFill>
              </a:rPr>
              <a:t> </a:t>
            </a:r>
            <a:endParaRPr lang="en-IN" sz="1400" dirty="0">
              <a:gradFill>
                <a:gsLst>
                  <a:gs pos="2917">
                    <a:schemeClr val="tx1"/>
                  </a:gs>
                  <a:gs pos="30000">
                    <a:schemeClr val="tx1"/>
                  </a:gs>
                </a:gsLst>
                <a:lin ang="5400000" scaled="0"/>
              </a:gradFill>
            </a:endParaRPr>
          </a:p>
        </p:txBody>
      </p:sp>
      <p:sp>
        <p:nvSpPr>
          <p:cNvPr id="45" name="TextBox 44">
            <a:extLst>
              <a:ext uri="{FF2B5EF4-FFF2-40B4-BE49-F238E27FC236}">
                <a16:creationId xmlns:a16="http://schemas.microsoft.com/office/drawing/2014/main" id="{BA4D2356-023A-B140-4903-158E32D57113}"/>
              </a:ext>
            </a:extLst>
          </p:cNvPr>
          <p:cNvSpPr txBox="1"/>
          <p:nvPr/>
        </p:nvSpPr>
        <p:spPr>
          <a:xfrm>
            <a:off x="3576977" y="4258555"/>
            <a:ext cx="5298758" cy="627864"/>
          </a:xfrm>
          <a:prstGeom prst="rect">
            <a:avLst/>
          </a:prstGeom>
          <a:noFill/>
        </p:spPr>
        <p:txBody>
          <a:bodyPr wrap="none" lIns="182880" tIns="146304" rIns="182880" bIns="146304" rtlCol="0">
            <a:spAutoFit/>
          </a:bodyPr>
          <a:lstStyle/>
          <a:p>
            <a:pPr>
              <a:lnSpc>
                <a:spcPct val="90000"/>
              </a:lnSpc>
              <a:spcAft>
                <a:spcPts val="600"/>
              </a:spcAft>
            </a:pPr>
            <a:r>
              <a:rPr lang="en-IN" sz="2400" b="1" dirty="0">
                <a:solidFill>
                  <a:srgbClr val="115FD1"/>
                </a:solidFill>
              </a:rPr>
              <a:t>Data Analytics | Data Engineering </a:t>
            </a:r>
          </a:p>
        </p:txBody>
      </p:sp>
      <p:sp>
        <p:nvSpPr>
          <p:cNvPr id="46" name="TextBox 45">
            <a:extLst>
              <a:ext uri="{FF2B5EF4-FFF2-40B4-BE49-F238E27FC236}">
                <a16:creationId xmlns:a16="http://schemas.microsoft.com/office/drawing/2014/main" id="{C48D71BB-413F-2D1D-9151-14274F4EE84A}"/>
              </a:ext>
            </a:extLst>
          </p:cNvPr>
          <p:cNvSpPr txBox="1"/>
          <p:nvPr/>
        </p:nvSpPr>
        <p:spPr>
          <a:xfrm>
            <a:off x="2362200" y="5343580"/>
            <a:ext cx="2514600" cy="1031051"/>
          </a:xfrm>
          <a:prstGeom prst="rect">
            <a:avLst/>
          </a:prstGeom>
          <a:noFill/>
        </p:spPr>
        <p:txBody>
          <a:bodyPr wrap="square" lIns="182880" tIns="146304" rIns="182880" bIns="146304" rtlCol="0">
            <a:spAutoFit/>
          </a:bodyPr>
          <a:lstStyle/>
          <a:p>
            <a:pPr algn="ctr">
              <a:lnSpc>
                <a:spcPct val="90000"/>
              </a:lnSpc>
              <a:spcAft>
                <a:spcPts val="600"/>
              </a:spcAft>
            </a:pPr>
            <a:r>
              <a:rPr lang="it-IT" sz="1400" dirty="0">
                <a:gradFill>
                  <a:gsLst>
                    <a:gs pos="2917">
                      <a:schemeClr val="tx1"/>
                    </a:gs>
                    <a:gs pos="30000">
                      <a:schemeClr val="tx1"/>
                    </a:gs>
                  </a:gsLst>
                  <a:lin ang="5400000" scaled="0"/>
                </a:gradFill>
              </a:rPr>
              <a:t>59 UBI Avenue 1</a:t>
            </a:r>
          </a:p>
          <a:p>
            <a:pPr algn="ctr">
              <a:lnSpc>
                <a:spcPct val="90000"/>
              </a:lnSpc>
              <a:spcAft>
                <a:spcPts val="600"/>
              </a:spcAft>
            </a:pPr>
            <a:r>
              <a:rPr lang="it-IT" sz="1400" dirty="0">
                <a:gradFill>
                  <a:gsLst>
                    <a:gs pos="2917">
                      <a:schemeClr val="tx1"/>
                    </a:gs>
                    <a:gs pos="30000">
                      <a:schemeClr val="tx1"/>
                    </a:gs>
                  </a:gsLst>
                  <a:lin ang="5400000" scaled="0"/>
                </a:gradFill>
              </a:rPr>
              <a:t>#07-15 Bizlink Centre</a:t>
            </a:r>
          </a:p>
          <a:p>
            <a:pPr algn="ctr">
              <a:lnSpc>
                <a:spcPct val="90000"/>
              </a:lnSpc>
              <a:spcAft>
                <a:spcPts val="600"/>
              </a:spcAft>
            </a:pPr>
            <a:r>
              <a:rPr lang="it-IT" sz="1400" b="1" dirty="0">
                <a:gradFill>
                  <a:gsLst>
                    <a:gs pos="2917">
                      <a:schemeClr val="tx1"/>
                    </a:gs>
                    <a:gs pos="30000">
                      <a:schemeClr val="tx1"/>
                    </a:gs>
                  </a:gsLst>
                  <a:lin ang="5400000" scaled="0"/>
                </a:gradFill>
              </a:rPr>
              <a:t>Singapore</a:t>
            </a:r>
            <a:r>
              <a:rPr lang="it-IT" sz="1400" dirty="0">
                <a:gradFill>
                  <a:gsLst>
                    <a:gs pos="2917">
                      <a:schemeClr val="tx1"/>
                    </a:gs>
                    <a:gs pos="30000">
                      <a:schemeClr val="tx1"/>
                    </a:gs>
                  </a:gsLst>
                  <a:lin ang="5400000" scaled="0"/>
                </a:gradFill>
              </a:rPr>
              <a:t> 408938</a:t>
            </a:r>
          </a:p>
        </p:txBody>
      </p:sp>
      <p:sp>
        <p:nvSpPr>
          <p:cNvPr id="47" name="TextBox 46">
            <a:extLst>
              <a:ext uri="{FF2B5EF4-FFF2-40B4-BE49-F238E27FC236}">
                <a16:creationId xmlns:a16="http://schemas.microsoft.com/office/drawing/2014/main" id="{A22266A5-E7E9-5D8A-4D1A-0444E8928A52}"/>
              </a:ext>
            </a:extLst>
          </p:cNvPr>
          <p:cNvSpPr txBox="1"/>
          <p:nvPr/>
        </p:nvSpPr>
        <p:spPr>
          <a:xfrm>
            <a:off x="6585432" y="5343579"/>
            <a:ext cx="3426973"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5000 Center Green Way, </a:t>
            </a:r>
          </a:p>
          <a:p>
            <a:pPr algn="ctr">
              <a:lnSpc>
                <a:spcPct val="90000"/>
              </a:lnSpc>
              <a:spcAft>
                <a:spcPts val="600"/>
              </a:spcAft>
            </a:pPr>
            <a:r>
              <a:rPr lang="en-US" sz="1400" dirty="0">
                <a:gradFill>
                  <a:gsLst>
                    <a:gs pos="2917">
                      <a:schemeClr val="tx1"/>
                    </a:gs>
                    <a:gs pos="30000">
                      <a:schemeClr val="tx1"/>
                    </a:gs>
                  </a:gsLst>
                  <a:lin ang="5400000" scaled="0"/>
                </a:gradFill>
              </a:rPr>
              <a:t>Suite 500, Cary </a:t>
            </a:r>
          </a:p>
          <a:p>
            <a:pPr algn="ctr">
              <a:lnSpc>
                <a:spcPct val="90000"/>
              </a:lnSpc>
              <a:spcAft>
                <a:spcPts val="600"/>
              </a:spcAft>
            </a:pPr>
            <a:r>
              <a:rPr lang="en-US" sz="1400" dirty="0">
                <a:gradFill>
                  <a:gsLst>
                    <a:gs pos="2917">
                      <a:schemeClr val="tx1"/>
                    </a:gs>
                    <a:gs pos="30000">
                      <a:schemeClr val="tx1"/>
                    </a:gs>
                  </a:gsLst>
                  <a:lin ang="5400000" scaled="0"/>
                </a:gradFill>
              </a:rPr>
              <a:t>NC 27513, </a:t>
            </a:r>
            <a:r>
              <a:rPr lang="en-US" sz="1400" b="1" dirty="0">
                <a:gradFill>
                  <a:gsLst>
                    <a:gs pos="2917">
                      <a:schemeClr val="tx1"/>
                    </a:gs>
                    <a:gs pos="30000">
                      <a:schemeClr val="tx1"/>
                    </a:gs>
                  </a:gsLst>
                  <a:lin ang="5400000" scaled="0"/>
                </a:gradFill>
              </a:rPr>
              <a:t>USA</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9526453"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Data Retrievel with AI for Sales</a:t>
            </a:r>
          </a:p>
          <a:p>
            <a:pPr algn="l"/>
            <a:endParaRPr lang="en-SG" sz="3200" b="1" dirty="0">
              <a:solidFill>
                <a:srgbClr val="C00000"/>
              </a:solidFill>
            </a:endParaRP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pic>
        <p:nvPicPr>
          <p:cNvPr id="27" name="Google Shape;259;p9">
            <a:extLst>
              <a:ext uri="{FF2B5EF4-FFF2-40B4-BE49-F238E27FC236}">
                <a16:creationId xmlns:a16="http://schemas.microsoft.com/office/drawing/2014/main" id="{86DB4653-AE1F-D2FB-E822-51E8F7200068}"/>
              </a:ext>
            </a:extLst>
          </p:cNvPr>
          <p:cNvPicPr preferRelativeResize="0"/>
          <p:nvPr/>
        </p:nvPicPr>
        <p:blipFill>
          <a:blip r:embed="rId2">
            <a:alphaModFix/>
          </a:blip>
          <a:stretch>
            <a:fillRect/>
          </a:stretch>
        </p:blipFill>
        <p:spPr>
          <a:xfrm>
            <a:off x="2025815" y="1548970"/>
            <a:ext cx="4011703" cy="2057400"/>
          </a:xfrm>
          <a:prstGeom prst="rect">
            <a:avLst/>
          </a:prstGeom>
          <a:noFill/>
          <a:ln>
            <a:solidFill>
              <a:schemeClr val="tx1"/>
            </a:solidFill>
          </a:ln>
        </p:spPr>
      </p:pic>
      <p:grpSp>
        <p:nvGrpSpPr>
          <p:cNvPr id="3" name="Group 2">
            <a:extLst>
              <a:ext uri="{FF2B5EF4-FFF2-40B4-BE49-F238E27FC236}">
                <a16:creationId xmlns:a16="http://schemas.microsoft.com/office/drawing/2014/main" id="{854FC18B-5A5A-1F06-6DD5-2E2FC31E8795}"/>
              </a:ext>
            </a:extLst>
          </p:cNvPr>
          <p:cNvGrpSpPr/>
          <p:nvPr/>
        </p:nvGrpSpPr>
        <p:grpSpPr>
          <a:xfrm>
            <a:off x="6656296" y="1398243"/>
            <a:ext cx="3554503" cy="1859620"/>
            <a:chOff x="6137196" y="538839"/>
            <a:chExt cx="1357618" cy="587822"/>
          </a:xfrm>
        </p:grpSpPr>
        <p:pic>
          <p:nvPicPr>
            <p:cNvPr id="4" name="Picture 3" descr="A white cylinder with three layers">
              <a:extLst>
                <a:ext uri="{FF2B5EF4-FFF2-40B4-BE49-F238E27FC236}">
                  <a16:creationId xmlns:a16="http://schemas.microsoft.com/office/drawing/2014/main" id="{E815C5EE-564B-441C-988A-2FA55EA5381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37196" y="539500"/>
              <a:ext cx="516862" cy="572700"/>
            </a:xfrm>
            <a:prstGeom prst="rect">
              <a:avLst/>
            </a:prstGeom>
          </p:spPr>
        </p:pic>
        <p:pic>
          <p:nvPicPr>
            <p:cNvPr id="6" name="Graphic 5" descr="Female Profile with solid fill">
              <a:extLst>
                <a:ext uri="{FF2B5EF4-FFF2-40B4-BE49-F238E27FC236}">
                  <a16:creationId xmlns:a16="http://schemas.microsoft.com/office/drawing/2014/main" id="{693EACC1-8527-979D-F11E-34B4DA404B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6992" y="538839"/>
              <a:ext cx="587822" cy="587822"/>
            </a:xfrm>
            <a:prstGeom prst="rect">
              <a:avLst/>
            </a:prstGeom>
          </p:spPr>
        </p:pic>
      </p:grpSp>
      <p:sp>
        <p:nvSpPr>
          <p:cNvPr id="10" name="Speech Bubble: Rectangle 9">
            <a:extLst>
              <a:ext uri="{FF2B5EF4-FFF2-40B4-BE49-F238E27FC236}">
                <a16:creationId xmlns:a16="http://schemas.microsoft.com/office/drawing/2014/main" id="{5F8DDF30-F35A-005E-DB89-70254101897C}"/>
              </a:ext>
            </a:extLst>
          </p:cNvPr>
          <p:cNvSpPr/>
          <p:nvPr/>
        </p:nvSpPr>
        <p:spPr>
          <a:xfrm>
            <a:off x="8077200" y="914400"/>
            <a:ext cx="2895600" cy="560042"/>
          </a:xfrm>
          <a:prstGeom prst="wedgeRectCallout">
            <a:avLst>
              <a:gd name="adj1" fmla="val -38339"/>
              <a:gd name="adj2" fmla="val 12638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Give me Month on Month Sales of Item X</a:t>
            </a:r>
          </a:p>
        </p:txBody>
      </p:sp>
      <p:cxnSp>
        <p:nvCxnSpPr>
          <p:cNvPr id="14" name="Straight Arrow Connector 13">
            <a:extLst>
              <a:ext uri="{FF2B5EF4-FFF2-40B4-BE49-F238E27FC236}">
                <a16:creationId xmlns:a16="http://schemas.microsoft.com/office/drawing/2014/main" id="{1EB956DE-71C0-BC76-37A0-0F59B571D26C}"/>
              </a:ext>
            </a:extLst>
          </p:cNvPr>
          <p:cNvCxnSpPr/>
          <p:nvPr/>
        </p:nvCxnSpPr>
        <p:spPr>
          <a:xfrm>
            <a:off x="7848600" y="2362200"/>
            <a:ext cx="1219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7315576-4205-4E35-185A-FC62A1F9DAB0}"/>
              </a:ext>
            </a:extLst>
          </p:cNvPr>
          <p:cNvCxnSpPr>
            <a:cxnSpLocks/>
          </p:cNvCxnSpPr>
          <p:nvPr/>
        </p:nvCxnSpPr>
        <p:spPr>
          <a:xfrm flipH="1">
            <a:off x="7848600" y="2007843"/>
            <a:ext cx="129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5B883972-8B1B-5AD0-A0EC-98F8500CB949}"/>
              </a:ext>
            </a:extLst>
          </p:cNvPr>
          <p:cNvSpPr/>
          <p:nvPr/>
        </p:nvSpPr>
        <p:spPr>
          <a:xfrm>
            <a:off x="8188064" y="3026213"/>
            <a:ext cx="1717935" cy="917433"/>
          </a:xfrm>
          <a:prstGeom prst="wedgeRoundRectCallout">
            <a:avLst>
              <a:gd name="adj1" fmla="val -59963"/>
              <a:gd name="adj2" fmla="val -9811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The value is 200 for Item X</a:t>
            </a:r>
          </a:p>
        </p:txBody>
      </p:sp>
      <p:sp>
        <p:nvSpPr>
          <p:cNvPr id="5" name="Google Shape;165;p1">
            <a:extLst>
              <a:ext uri="{FF2B5EF4-FFF2-40B4-BE49-F238E27FC236}">
                <a16:creationId xmlns:a16="http://schemas.microsoft.com/office/drawing/2014/main" id="{E5549614-8BEF-832E-F673-8D77EB444A21}"/>
              </a:ext>
            </a:extLst>
          </p:cNvPr>
          <p:cNvSpPr txBox="1">
            <a:spLocks noGrp="1"/>
          </p:cNvSpPr>
          <p:nvPr/>
        </p:nvSpPr>
        <p:spPr>
          <a:xfrm>
            <a:off x="1524000" y="595219"/>
            <a:ext cx="1752600" cy="4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2400" b="1" dirty="0">
                <a:latin typeface="+mj-lt"/>
                <a:sym typeface="Roboto"/>
              </a:rPr>
              <a:t>Architecture</a:t>
            </a:r>
            <a:endParaRPr lang="en-US" sz="2400" dirty="0">
              <a:latin typeface="+mj-lt"/>
              <a:sym typeface="Roboto"/>
            </a:endParaRPr>
          </a:p>
          <a:p>
            <a:pPr marL="0" lvl="0" indent="0" algn="l" rtl="0">
              <a:lnSpc>
                <a:spcPct val="100000"/>
              </a:lnSpc>
              <a:spcBef>
                <a:spcPts val="0"/>
              </a:spcBef>
              <a:spcAft>
                <a:spcPts val="0"/>
              </a:spcAft>
              <a:buSzPts val="1200"/>
              <a:buNone/>
            </a:pPr>
            <a:endParaRPr sz="2800" dirty="0">
              <a:latin typeface="+mj-lt"/>
            </a:endParaRPr>
          </a:p>
        </p:txBody>
      </p:sp>
    </p:spTree>
    <p:extLst>
      <p:ext uri="{BB962C8B-B14F-4D97-AF65-F5344CB8AC3E}">
        <p14:creationId xmlns:p14="http://schemas.microsoft.com/office/powerpoint/2010/main" val="9588488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9526453"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Automated Health Data Assistant</a:t>
            </a:r>
          </a:p>
          <a:p>
            <a:pPr algn="l"/>
            <a:endParaRPr lang="en-SG" sz="3200" b="1" dirty="0">
              <a:solidFill>
                <a:srgbClr val="C00000"/>
              </a:solidFill>
            </a:endParaRP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6" name="Google Shape;165;p1">
            <a:extLst>
              <a:ext uri="{FF2B5EF4-FFF2-40B4-BE49-F238E27FC236}">
                <a16:creationId xmlns:a16="http://schemas.microsoft.com/office/drawing/2014/main" id="{C3F88640-6AAA-857A-04E0-BEDD3D28FA7C}"/>
              </a:ext>
            </a:extLst>
          </p:cNvPr>
          <p:cNvSpPr txBox="1">
            <a:spLocks noGrp="1"/>
          </p:cNvSpPr>
          <p:nvPr/>
        </p:nvSpPr>
        <p:spPr>
          <a:xfrm>
            <a:off x="1576966" y="595218"/>
            <a:ext cx="9526453" cy="2300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1800" b="1" dirty="0">
                <a:latin typeface="+mj-lt"/>
                <a:sym typeface="Roboto"/>
              </a:rPr>
              <a:t>Problem Statement</a:t>
            </a:r>
            <a:r>
              <a:rPr lang="en-US" sz="1800" dirty="0">
                <a:latin typeface="+mj-lt"/>
                <a:sym typeface="Roboto"/>
              </a:rPr>
              <a:t>: </a:t>
            </a:r>
            <a:r>
              <a:rPr lang="en-US" sz="1800" dirty="0">
                <a:latin typeface="+mj-lt"/>
              </a:rPr>
              <a:t>Current EHR systems create a double burden for healthcare professionals. Cumbersome interfaces slow down access to information and hinder communication with patients, ultimately impacting the quality of care delivered.</a:t>
            </a:r>
            <a:endParaRPr lang="en-US" sz="1800" dirty="0">
              <a:latin typeface="+mj-lt"/>
              <a:sym typeface="Roboto"/>
            </a:endParaRPr>
          </a:p>
          <a:p>
            <a:pPr marL="0" indent="0"/>
            <a:endParaRPr lang="en-US" sz="1800" dirty="0">
              <a:latin typeface="+mj-lt"/>
              <a:sym typeface="Roboto"/>
            </a:endParaRPr>
          </a:p>
          <a:p>
            <a:pPr marL="0" indent="0"/>
            <a:r>
              <a:rPr lang="en-US" sz="1800" b="1" dirty="0">
                <a:latin typeface="+mj-lt"/>
                <a:sym typeface="Roboto"/>
              </a:rPr>
              <a:t>Solution</a:t>
            </a:r>
            <a:r>
              <a:rPr lang="en-US" sz="1800" dirty="0">
                <a:latin typeface="+mj-lt"/>
                <a:sym typeface="Roboto"/>
              </a:rPr>
              <a:t>: Implementation of an automated system to retrieve details from health reports by Doctors and </a:t>
            </a:r>
            <a:r>
              <a:rPr lang="en-US" sz="1800" dirty="0">
                <a:latin typeface="+mj-lt"/>
              </a:rPr>
              <a:t>Patients in plain language eliminates the need for technical know-how, allowing for faster access to important health information and improved communication between patients and caregivers.</a:t>
            </a:r>
            <a:endParaRPr lang="en-US" sz="1800" dirty="0">
              <a:latin typeface="+mj-lt"/>
              <a:sym typeface="Roboto"/>
            </a:endParaRPr>
          </a:p>
          <a:p>
            <a:pPr marL="0" indent="0"/>
            <a:endParaRPr lang="en-US" sz="1800" dirty="0">
              <a:latin typeface="+mj-lt"/>
              <a:sym typeface="Roboto"/>
            </a:endParaRPr>
          </a:p>
          <a:p>
            <a:pPr marL="0" indent="0"/>
            <a:endParaRPr lang="en-US" sz="1800" dirty="0">
              <a:latin typeface="+mj-lt"/>
              <a:sym typeface="Roboto"/>
            </a:endParaRPr>
          </a:p>
          <a:p>
            <a:pPr marL="0" lvl="0" indent="0" algn="l" rtl="0">
              <a:lnSpc>
                <a:spcPct val="100000"/>
              </a:lnSpc>
              <a:spcBef>
                <a:spcPts val="0"/>
              </a:spcBef>
              <a:spcAft>
                <a:spcPts val="0"/>
              </a:spcAft>
              <a:buSzPts val="1200"/>
              <a:buNone/>
            </a:pPr>
            <a:endParaRPr sz="2800" dirty="0">
              <a:latin typeface="+mj-lt"/>
            </a:endParaRPr>
          </a:p>
        </p:txBody>
      </p:sp>
      <p:pic>
        <p:nvPicPr>
          <p:cNvPr id="3" name="Graphic 2" descr="Traffic light with solid fill">
            <a:hlinkClick r:id="rId2" action="ppaction://hlinksldjump" tooltip="Return to Main Use Case Slide"/>
            <a:extLst>
              <a:ext uri="{FF2B5EF4-FFF2-40B4-BE49-F238E27FC236}">
                <a16:creationId xmlns:a16="http://schemas.microsoft.com/office/drawing/2014/main" id="{777F8E92-FE5D-0E36-FD4E-BB2B90D807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00" y="5943600"/>
            <a:ext cx="914400" cy="914400"/>
          </a:xfrm>
          <a:prstGeom prst="rect">
            <a:avLst/>
          </a:prstGeom>
        </p:spPr>
      </p:pic>
      <p:grpSp>
        <p:nvGrpSpPr>
          <p:cNvPr id="5" name="Group 4">
            <a:extLst>
              <a:ext uri="{FF2B5EF4-FFF2-40B4-BE49-F238E27FC236}">
                <a16:creationId xmlns:a16="http://schemas.microsoft.com/office/drawing/2014/main" id="{294C0EC8-B696-2DBC-887E-E3F44FDA957F}"/>
              </a:ext>
            </a:extLst>
          </p:cNvPr>
          <p:cNvGrpSpPr/>
          <p:nvPr/>
        </p:nvGrpSpPr>
        <p:grpSpPr>
          <a:xfrm>
            <a:off x="2667000" y="3489572"/>
            <a:ext cx="6858000" cy="2841706"/>
            <a:chOff x="2286000" y="3359426"/>
            <a:chExt cx="6858000" cy="2841706"/>
          </a:xfrm>
        </p:grpSpPr>
        <p:pic>
          <p:nvPicPr>
            <p:cNvPr id="6" name="Graphic 5" descr="Radio microphone with solid fill">
              <a:extLst>
                <a:ext uri="{FF2B5EF4-FFF2-40B4-BE49-F238E27FC236}">
                  <a16:creationId xmlns:a16="http://schemas.microsoft.com/office/drawing/2014/main" id="{AFA06C99-D947-6C00-BC29-F57176A9AE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087" y="3733800"/>
              <a:ext cx="914400" cy="914400"/>
            </a:xfrm>
            <a:prstGeom prst="rect">
              <a:avLst/>
            </a:prstGeom>
          </p:spPr>
        </p:pic>
        <p:pic>
          <p:nvPicPr>
            <p:cNvPr id="10" name="Graphic 9" descr="Network diagram with solid fill">
              <a:extLst>
                <a:ext uri="{FF2B5EF4-FFF2-40B4-BE49-F238E27FC236}">
                  <a16:creationId xmlns:a16="http://schemas.microsoft.com/office/drawing/2014/main" id="{34058EF5-1350-D341-DBFB-CF741C1121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40798" y="3760304"/>
              <a:ext cx="914400" cy="914400"/>
            </a:xfrm>
            <a:prstGeom prst="rect">
              <a:avLst/>
            </a:prstGeom>
          </p:spPr>
        </p:pic>
        <p:pic>
          <p:nvPicPr>
            <p:cNvPr id="12" name="Graphic 11" descr="Medical with solid fill">
              <a:extLst>
                <a:ext uri="{FF2B5EF4-FFF2-40B4-BE49-F238E27FC236}">
                  <a16:creationId xmlns:a16="http://schemas.microsoft.com/office/drawing/2014/main" id="{FDEABAA6-2729-8CDB-5784-D50B5095BE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41509" y="5286732"/>
              <a:ext cx="914400" cy="914400"/>
            </a:xfrm>
            <a:prstGeom prst="rect">
              <a:avLst/>
            </a:prstGeom>
          </p:spPr>
        </p:pic>
        <p:pic>
          <p:nvPicPr>
            <p:cNvPr id="13" name="Graphic 12" descr="Doctor female with solid fill">
              <a:extLst>
                <a:ext uri="{FF2B5EF4-FFF2-40B4-BE49-F238E27FC236}">
                  <a16:creationId xmlns:a16="http://schemas.microsoft.com/office/drawing/2014/main" id="{9AA1011B-5479-BDC3-5F3B-886BCA765B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76600" y="4273826"/>
              <a:ext cx="914400" cy="914400"/>
            </a:xfrm>
            <a:prstGeom prst="rect">
              <a:avLst/>
            </a:prstGeom>
          </p:spPr>
        </p:pic>
        <p:pic>
          <p:nvPicPr>
            <p:cNvPr id="14" name="Graphic 13" descr="Sling with solid fill">
              <a:extLst>
                <a:ext uri="{FF2B5EF4-FFF2-40B4-BE49-F238E27FC236}">
                  <a16:creationId xmlns:a16="http://schemas.microsoft.com/office/drawing/2014/main" id="{23AA274C-E9B3-6840-3EB0-589B1C76DC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76600" y="3359426"/>
              <a:ext cx="914400" cy="914400"/>
            </a:xfrm>
            <a:prstGeom prst="rect">
              <a:avLst/>
            </a:prstGeom>
          </p:spPr>
        </p:pic>
        <p:pic>
          <p:nvPicPr>
            <p:cNvPr id="15" name="Graphic 14" descr="Upload with solid fill">
              <a:extLst>
                <a:ext uri="{FF2B5EF4-FFF2-40B4-BE49-F238E27FC236}">
                  <a16:creationId xmlns:a16="http://schemas.microsoft.com/office/drawing/2014/main" id="{5CD9D024-667E-98C7-2377-86209EBC910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941509" y="4503080"/>
              <a:ext cx="914400" cy="914400"/>
            </a:xfrm>
            <a:prstGeom prst="rect">
              <a:avLst/>
            </a:prstGeom>
          </p:spPr>
        </p:pic>
        <p:pic>
          <p:nvPicPr>
            <p:cNvPr id="16" name="Graphic 15" descr="Database with solid fill">
              <a:extLst>
                <a:ext uri="{FF2B5EF4-FFF2-40B4-BE49-F238E27FC236}">
                  <a16:creationId xmlns:a16="http://schemas.microsoft.com/office/drawing/2014/main" id="{B149CD1D-4315-7975-AD23-CBF5006FF4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41509" y="3719428"/>
              <a:ext cx="914400" cy="914400"/>
            </a:xfrm>
            <a:prstGeom prst="rect">
              <a:avLst/>
            </a:prstGeom>
          </p:spPr>
        </p:pic>
        <p:sp>
          <p:nvSpPr>
            <p:cNvPr id="17" name="TextBox 16">
              <a:extLst>
                <a:ext uri="{FF2B5EF4-FFF2-40B4-BE49-F238E27FC236}">
                  <a16:creationId xmlns:a16="http://schemas.microsoft.com/office/drawing/2014/main" id="{194F1A01-34F7-B6C9-A68D-2763D4DD4FF3}"/>
                </a:ext>
              </a:extLst>
            </p:cNvPr>
            <p:cNvSpPr txBox="1"/>
            <p:nvPr/>
          </p:nvSpPr>
          <p:spPr>
            <a:xfrm>
              <a:off x="5486399" y="4648200"/>
              <a:ext cx="1600201" cy="369332"/>
            </a:xfrm>
            <a:prstGeom prst="rect">
              <a:avLst/>
            </a:prstGeom>
            <a:noFill/>
          </p:spPr>
          <p:txBody>
            <a:bodyPr wrap="square" rtlCol="0">
              <a:spAutoFit/>
            </a:bodyPr>
            <a:lstStyle/>
            <a:p>
              <a:r>
                <a:rPr lang="en-SG" dirty="0"/>
                <a:t>LZ GenAI App</a:t>
              </a:r>
            </a:p>
          </p:txBody>
        </p:sp>
        <p:sp>
          <p:nvSpPr>
            <p:cNvPr id="19" name="TextBox 18">
              <a:extLst>
                <a:ext uri="{FF2B5EF4-FFF2-40B4-BE49-F238E27FC236}">
                  <a16:creationId xmlns:a16="http://schemas.microsoft.com/office/drawing/2014/main" id="{B0916266-1392-0E16-0054-B47AFB440CB5}"/>
                </a:ext>
              </a:extLst>
            </p:cNvPr>
            <p:cNvSpPr txBox="1"/>
            <p:nvPr/>
          </p:nvSpPr>
          <p:spPr>
            <a:xfrm>
              <a:off x="4191000" y="4648200"/>
              <a:ext cx="1219200" cy="646331"/>
            </a:xfrm>
            <a:prstGeom prst="rect">
              <a:avLst/>
            </a:prstGeom>
            <a:noFill/>
          </p:spPr>
          <p:txBody>
            <a:bodyPr wrap="square" rtlCol="0">
              <a:spAutoFit/>
            </a:bodyPr>
            <a:lstStyle/>
            <a:p>
              <a:r>
                <a:rPr lang="en-SG" dirty="0"/>
                <a:t>Text Interface</a:t>
              </a:r>
            </a:p>
          </p:txBody>
        </p:sp>
        <p:sp>
          <p:nvSpPr>
            <p:cNvPr id="20" name="TextBox 19">
              <a:extLst>
                <a:ext uri="{FF2B5EF4-FFF2-40B4-BE49-F238E27FC236}">
                  <a16:creationId xmlns:a16="http://schemas.microsoft.com/office/drawing/2014/main" id="{AEB536E5-2D25-EE3D-72D5-7F5E2842A81A}"/>
                </a:ext>
              </a:extLst>
            </p:cNvPr>
            <p:cNvSpPr txBox="1"/>
            <p:nvPr/>
          </p:nvSpPr>
          <p:spPr>
            <a:xfrm>
              <a:off x="2286000" y="3429000"/>
              <a:ext cx="1219200" cy="646331"/>
            </a:xfrm>
            <a:prstGeom prst="rect">
              <a:avLst/>
            </a:prstGeom>
            <a:noFill/>
          </p:spPr>
          <p:txBody>
            <a:bodyPr wrap="square" rtlCol="0">
              <a:spAutoFit/>
            </a:bodyPr>
            <a:lstStyle/>
            <a:p>
              <a:r>
                <a:rPr lang="en-SG" dirty="0"/>
                <a:t>Inquiring Patient</a:t>
              </a:r>
            </a:p>
          </p:txBody>
        </p:sp>
        <p:sp>
          <p:nvSpPr>
            <p:cNvPr id="22" name="TextBox 21">
              <a:extLst>
                <a:ext uri="{FF2B5EF4-FFF2-40B4-BE49-F238E27FC236}">
                  <a16:creationId xmlns:a16="http://schemas.microsoft.com/office/drawing/2014/main" id="{36C54D5B-D4EF-A145-C601-C674374D7C02}"/>
                </a:ext>
              </a:extLst>
            </p:cNvPr>
            <p:cNvSpPr txBox="1"/>
            <p:nvPr/>
          </p:nvSpPr>
          <p:spPr>
            <a:xfrm>
              <a:off x="2286000" y="4382869"/>
              <a:ext cx="1295400" cy="923330"/>
            </a:xfrm>
            <a:prstGeom prst="rect">
              <a:avLst/>
            </a:prstGeom>
            <a:noFill/>
          </p:spPr>
          <p:txBody>
            <a:bodyPr wrap="square" rtlCol="0">
              <a:spAutoFit/>
            </a:bodyPr>
            <a:lstStyle/>
            <a:p>
              <a:r>
                <a:rPr lang="en-SG" dirty="0"/>
                <a:t>Inquiring Medical Professional</a:t>
              </a:r>
            </a:p>
          </p:txBody>
        </p:sp>
        <p:sp>
          <p:nvSpPr>
            <p:cNvPr id="23" name="TextBox 22">
              <a:extLst>
                <a:ext uri="{FF2B5EF4-FFF2-40B4-BE49-F238E27FC236}">
                  <a16:creationId xmlns:a16="http://schemas.microsoft.com/office/drawing/2014/main" id="{E3D7CD31-A3A4-1205-C378-F5C739529659}"/>
                </a:ext>
              </a:extLst>
            </p:cNvPr>
            <p:cNvSpPr txBox="1"/>
            <p:nvPr/>
          </p:nvSpPr>
          <p:spPr>
            <a:xfrm>
              <a:off x="7772400" y="5562600"/>
              <a:ext cx="1219200" cy="369332"/>
            </a:xfrm>
            <a:prstGeom prst="rect">
              <a:avLst/>
            </a:prstGeom>
            <a:noFill/>
          </p:spPr>
          <p:txBody>
            <a:bodyPr wrap="square" rtlCol="0">
              <a:spAutoFit/>
            </a:bodyPr>
            <a:lstStyle/>
            <a:p>
              <a:r>
                <a:rPr lang="en-SG" dirty="0"/>
                <a:t>Path Lab</a:t>
              </a:r>
            </a:p>
          </p:txBody>
        </p:sp>
        <p:sp>
          <p:nvSpPr>
            <p:cNvPr id="24" name="TextBox 23">
              <a:extLst>
                <a:ext uri="{FF2B5EF4-FFF2-40B4-BE49-F238E27FC236}">
                  <a16:creationId xmlns:a16="http://schemas.microsoft.com/office/drawing/2014/main" id="{E5F0D82D-14F7-32ED-F39E-6486CDC0FF17}"/>
                </a:ext>
              </a:extLst>
            </p:cNvPr>
            <p:cNvSpPr txBox="1"/>
            <p:nvPr/>
          </p:nvSpPr>
          <p:spPr>
            <a:xfrm>
              <a:off x="7772400" y="3821668"/>
              <a:ext cx="1371600" cy="369332"/>
            </a:xfrm>
            <a:prstGeom prst="rect">
              <a:avLst/>
            </a:prstGeom>
            <a:noFill/>
          </p:spPr>
          <p:txBody>
            <a:bodyPr wrap="square" rtlCol="0">
              <a:spAutoFit/>
            </a:bodyPr>
            <a:lstStyle/>
            <a:p>
              <a:r>
                <a:rPr lang="en-SG" dirty="0"/>
                <a:t>Data Store</a:t>
              </a:r>
            </a:p>
          </p:txBody>
        </p:sp>
      </p:grpSp>
      <p:sp>
        <p:nvSpPr>
          <p:cNvPr id="25" name="Speech Bubble: Oval 24">
            <a:extLst>
              <a:ext uri="{FF2B5EF4-FFF2-40B4-BE49-F238E27FC236}">
                <a16:creationId xmlns:a16="http://schemas.microsoft.com/office/drawing/2014/main" id="{E1D1C5E5-54DF-78BB-572A-925C922C5AF2}"/>
              </a:ext>
            </a:extLst>
          </p:cNvPr>
          <p:cNvSpPr/>
          <p:nvPr/>
        </p:nvSpPr>
        <p:spPr>
          <a:xfrm>
            <a:off x="1295400" y="2770503"/>
            <a:ext cx="2750509" cy="864843"/>
          </a:xfrm>
          <a:prstGeom prst="wedgeEllipseCallout">
            <a:avLst>
              <a:gd name="adj1" fmla="val 49193"/>
              <a:gd name="adj2" fmla="val 4066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Q1. Do I have anything to worry about?</a:t>
            </a:r>
          </a:p>
        </p:txBody>
      </p:sp>
      <p:sp>
        <p:nvSpPr>
          <p:cNvPr id="27" name="Speech Bubble: Oval 26">
            <a:extLst>
              <a:ext uri="{FF2B5EF4-FFF2-40B4-BE49-F238E27FC236}">
                <a16:creationId xmlns:a16="http://schemas.microsoft.com/office/drawing/2014/main" id="{914CA844-122E-3D79-9147-685FCBD6B776}"/>
              </a:ext>
            </a:extLst>
          </p:cNvPr>
          <p:cNvSpPr/>
          <p:nvPr/>
        </p:nvSpPr>
        <p:spPr>
          <a:xfrm>
            <a:off x="1219200" y="5768946"/>
            <a:ext cx="2750509" cy="864843"/>
          </a:xfrm>
          <a:prstGeom prst="wedgeEllipseCallout">
            <a:avLst>
              <a:gd name="adj1" fmla="val 51362"/>
              <a:gd name="adj2" fmla="val -1018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Q2. Does Mr. Lal need a follow up visit?</a:t>
            </a:r>
          </a:p>
        </p:txBody>
      </p:sp>
      <p:sp>
        <p:nvSpPr>
          <p:cNvPr id="28" name="Speech Bubble: Oval 27">
            <a:extLst>
              <a:ext uri="{FF2B5EF4-FFF2-40B4-BE49-F238E27FC236}">
                <a16:creationId xmlns:a16="http://schemas.microsoft.com/office/drawing/2014/main" id="{38913E1F-7DEB-F5EF-74CA-538D022C348A}"/>
              </a:ext>
            </a:extLst>
          </p:cNvPr>
          <p:cNvSpPr/>
          <p:nvPr/>
        </p:nvSpPr>
        <p:spPr>
          <a:xfrm>
            <a:off x="7917491" y="2733214"/>
            <a:ext cx="3588709" cy="1093547"/>
          </a:xfrm>
          <a:prstGeom prst="wedgeEllipseCallout">
            <a:avLst>
              <a:gd name="adj1" fmla="val -45260"/>
              <a:gd name="adj2" fmla="val 60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A1. Mr. Lal all your health markers look good. Keep active and Stay fit!</a:t>
            </a:r>
          </a:p>
        </p:txBody>
      </p:sp>
      <p:sp>
        <p:nvSpPr>
          <p:cNvPr id="30" name="Speech Bubble: Oval 29">
            <a:extLst>
              <a:ext uri="{FF2B5EF4-FFF2-40B4-BE49-F238E27FC236}">
                <a16:creationId xmlns:a16="http://schemas.microsoft.com/office/drawing/2014/main" id="{74FE2FB3-93FC-AC64-CA74-168861BE7443}"/>
              </a:ext>
            </a:extLst>
          </p:cNvPr>
          <p:cNvSpPr/>
          <p:nvPr/>
        </p:nvSpPr>
        <p:spPr>
          <a:xfrm>
            <a:off x="8986598" y="5416878"/>
            <a:ext cx="2979108" cy="1364922"/>
          </a:xfrm>
          <a:prstGeom prst="wedgeEllipseCallout">
            <a:avLst>
              <a:gd name="adj1" fmla="val -76405"/>
              <a:gd name="adj2" fmla="val -1141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A2. Here is the summary of Mr. Lal’s report for your follow up assessment.</a:t>
            </a:r>
          </a:p>
        </p:txBody>
      </p:sp>
    </p:spTree>
    <p:extLst>
      <p:ext uri="{BB962C8B-B14F-4D97-AF65-F5344CB8AC3E}">
        <p14:creationId xmlns:p14="http://schemas.microsoft.com/office/powerpoint/2010/main" val="3356031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9526453"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Automated Health Data Assistant</a:t>
            </a:r>
          </a:p>
          <a:p>
            <a:pPr algn="l"/>
            <a:endParaRPr lang="en-SG" sz="3200" b="1" dirty="0">
              <a:solidFill>
                <a:srgbClr val="C00000"/>
              </a:solidFill>
            </a:endParaRP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pic>
        <p:nvPicPr>
          <p:cNvPr id="4" name="Picture 3">
            <a:extLst>
              <a:ext uri="{FF2B5EF4-FFF2-40B4-BE49-F238E27FC236}">
                <a16:creationId xmlns:a16="http://schemas.microsoft.com/office/drawing/2014/main" id="{D2111F1F-BE18-0C3E-3227-32EE3435DEDB}"/>
              </a:ext>
            </a:extLst>
          </p:cNvPr>
          <p:cNvPicPr>
            <a:picLocks noChangeAspect="1"/>
          </p:cNvPicPr>
          <p:nvPr/>
        </p:nvPicPr>
        <p:blipFill>
          <a:blip r:embed="rId2"/>
          <a:stretch>
            <a:fillRect/>
          </a:stretch>
        </p:blipFill>
        <p:spPr>
          <a:xfrm>
            <a:off x="1285490" y="1437397"/>
            <a:ext cx="10340008" cy="3118182"/>
          </a:xfrm>
          <a:prstGeom prst="rect">
            <a:avLst/>
          </a:prstGeom>
          <a:ln>
            <a:solidFill>
              <a:schemeClr val="tx1"/>
            </a:solidFill>
          </a:ln>
        </p:spPr>
      </p:pic>
      <p:sp>
        <p:nvSpPr>
          <p:cNvPr id="3" name="Google Shape;165;p1">
            <a:extLst>
              <a:ext uri="{FF2B5EF4-FFF2-40B4-BE49-F238E27FC236}">
                <a16:creationId xmlns:a16="http://schemas.microsoft.com/office/drawing/2014/main" id="{BC9D6899-F620-C322-F301-566E7B1C1794}"/>
              </a:ext>
            </a:extLst>
          </p:cNvPr>
          <p:cNvSpPr txBox="1">
            <a:spLocks noGrp="1"/>
          </p:cNvSpPr>
          <p:nvPr/>
        </p:nvSpPr>
        <p:spPr>
          <a:xfrm>
            <a:off x="1524000" y="595219"/>
            <a:ext cx="1752600" cy="4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2400" b="1" dirty="0">
                <a:latin typeface="+mj-lt"/>
                <a:sym typeface="Roboto"/>
              </a:rPr>
              <a:t>Architecture</a:t>
            </a:r>
            <a:endParaRPr lang="en-US" sz="2400" dirty="0">
              <a:latin typeface="+mj-lt"/>
              <a:sym typeface="Roboto"/>
            </a:endParaRPr>
          </a:p>
          <a:p>
            <a:pPr marL="0" lvl="0" indent="0" algn="l" rtl="0">
              <a:lnSpc>
                <a:spcPct val="100000"/>
              </a:lnSpc>
              <a:spcBef>
                <a:spcPts val="0"/>
              </a:spcBef>
              <a:spcAft>
                <a:spcPts val="0"/>
              </a:spcAft>
              <a:buSzPts val="1200"/>
              <a:buNone/>
            </a:pPr>
            <a:endParaRPr sz="2800" dirty="0">
              <a:latin typeface="+mj-lt"/>
            </a:endParaRPr>
          </a:p>
        </p:txBody>
      </p:sp>
    </p:spTree>
    <p:extLst>
      <p:ext uri="{BB962C8B-B14F-4D97-AF65-F5344CB8AC3E}">
        <p14:creationId xmlns:p14="http://schemas.microsoft.com/office/powerpoint/2010/main" val="32471474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165;p1">
            <a:extLst>
              <a:ext uri="{FF2B5EF4-FFF2-40B4-BE49-F238E27FC236}">
                <a16:creationId xmlns:a16="http://schemas.microsoft.com/office/drawing/2014/main" id="{C3F88640-6AAA-857A-04E0-BEDD3D28FA7C}"/>
              </a:ext>
            </a:extLst>
          </p:cNvPr>
          <p:cNvSpPr txBox="1">
            <a:spLocks noGrp="1"/>
          </p:cNvSpPr>
          <p:nvPr/>
        </p:nvSpPr>
        <p:spPr>
          <a:xfrm>
            <a:off x="1600200" y="609600"/>
            <a:ext cx="9448800" cy="259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1800" b="1" dirty="0">
                <a:latin typeface="+mj-lt"/>
                <a:sym typeface="Roboto"/>
              </a:rPr>
              <a:t>Problem Statement</a:t>
            </a:r>
            <a:r>
              <a:rPr lang="en-US" sz="1800" dirty="0">
                <a:latin typeface="+mj-lt"/>
                <a:sym typeface="Roboto"/>
              </a:rPr>
              <a:t>: C</a:t>
            </a:r>
            <a:r>
              <a:rPr lang="en-US" sz="1800" dirty="0">
                <a:latin typeface="+mj-lt"/>
              </a:rPr>
              <a:t>urrent approach to workforce attendance tracking relies on manual methods like punch cards or badge swipes which are plagued by inaccuracy, fraud &amp; time-consuming administration</a:t>
            </a:r>
            <a:endParaRPr lang="en-US" sz="1800" dirty="0">
              <a:latin typeface="+mj-lt"/>
              <a:sym typeface="Roboto"/>
            </a:endParaRPr>
          </a:p>
          <a:p>
            <a:pPr marL="0" indent="0"/>
            <a:endParaRPr lang="en-US" sz="1800" dirty="0">
              <a:latin typeface="+mj-lt"/>
              <a:sym typeface="Roboto"/>
            </a:endParaRPr>
          </a:p>
          <a:p>
            <a:pPr marL="0" indent="0"/>
            <a:r>
              <a:rPr lang="en-US" sz="1800" b="1" dirty="0">
                <a:latin typeface="+mj-lt"/>
                <a:sym typeface="Roboto"/>
              </a:rPr>
              <a:t>Solution</a:t>
            </a:r>
            <a:r>
              <a:rPr lang="en-US" sz="1800" dirty="0">
                <a:latin typeface="+mj-lt"/>
                <a:sym typeface="Roboto"/>
              </a:rPr>
              <a:t>: W</a:t>
            </a:r>
            <a:r>
              <a:rPr lang="en-US" sz="1800" dirty="0">
                <a:latin typeface="+mj-lt"/>
              </a:rPr>
              <a:t>orkforce Attendance System leverages Gen AI-powered facial recognition and location tracking for a secure and automated solution. This eliminates buddy punching and provides real-time insights to optimize scheduling and boost operational efficiency.</a:t>
            </a:r>
            <a:endParaRPr lang="en-US" sz="1800" dirty="0">
              <a:latin typeface="+mj-lt"/>
              <a:sym typeface="Roboto"/>
            </a:endParaRPr>
          </a:p>
          <a:p>
            <a:pPr marL="0" lvl="0" indent="0" algn="l" rtl="0">
              <a:lnSpc>
                <a:spcPct val="100000"/>
              </a:lnSpc>
              <a:spcBef>
                <a:spcPts val="0"/>
              </a:spcBef>
              <a:spcAft>
                <a:spcPts val="0"/>
              </a:spcAft>
              <a:buSzPts val="1200"/>
              <a:buNone/>
            </a:pPr>
            <a:endParaRPr sz="2800" dirty="0">
              <a:latin typeface="+mj-lt"/>
            </a:endParaRPr>
          </a:p>
        </p:txBody>
      </p:sp>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11321184"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Attendance Tracking with Facial Recognition &amp; Location</a:t>
            </a: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grpSp>
        <p:nvGrpSpPr>
          <p:cNvPr id="3" name="Group 2">
            <a:extLst>
              <a:ext uri="{FF2B5EF4-FFF2-40B4-BE49-F238E27FC236}">
                <a16:creationId xmlns:a16="http://schemas.microsoft.com/office/drawing/2014/main" id="{6DB619DF-1551-4F30-CD0B-A7A941D2BCF7}"/>
              </a:ext>
            </a:extLst>
          </p:cNvPr>
          <p:cNvGrpSpPr/>
          <p:nvPr/>
        </p:nvGrpSpPr>
        <p:grpSpPr>
          <a:xfrm>
            <a:off x="3200400" y="3173757"/>
            <a:ext cx="5791200" cy="3531843"/>
            <a:chOff x="3124200" y="3173757"/>
            <a:chExt cx="5791200" cy="3531843"/>
          </a:xfrm>
        </p:grpSpPr>
        <p:pic>
          <p:nvPicPr>
            <p:cNvPr id="5" name="Graphic 4" descr="Network diagram with solid fill">
              <a:extLst>
                <a:ext uri="{FF2B5EF4-FFF2-40B4-BE49-F238E27FC236}">
                  <a16:creationId xmlns:a16="http://schemas.microsoft.com/office/drawing/2014/main" id="{AC70192A-372C-8B1A-5815-10CE2E2FAE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98" y="4216097"/>
              <a:ext cx="914400" cy="914400"/>
            </a:xfrm>
            <a:prstGeom prst="rect">
              <a:avLst/>
            </a:prstGeom>
          </p:spPr>
        </p:pic>
        <p:pic>
          <p:nvPicPr>
            <p:cNvPr id="6" name="Graphic 5" descr="Database with solid fill">
              <a:extLst>
                <a:ext uri="{FF2B5EF4-FFF2-40B4-BE49-F238E27FC236}">
                  <a16:creationId xmlns:a16="http://schemas.microsoft.com/office/drawing/2014/main" id="{E085AA7D-F4E5-14A9-97E5-04F0611A2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98709" y="4216097"/>
              <a:ext cx="914400" cy="914400"/>
            </a:xfrm>
            <a:prstGeom prst="rect">
              <a:avLst/>
            </a:prstGeom>
          </p:spPr>
        </p:pic>
        <p:sp>
          <p:nvSpPr>
            <p:cNvPr id="10" name="TextBox 9">
              <a:extLst>
                <a:ext uri="{FF2B5EF4-FFF2-40B4-BE49-F238E27FC236}">
                  <a16:creationId xmlns:a16="http://schemas.microsoft.com/office/drawing/2014/main" id="{8917E760-451D-336D-BBA8-DD6E50E13F49}"/>
                </a:ext>
              </a:extLst>
            </p:cNvPr>
            <p:cNvSpPr txBox="1"/>
            <p:nvPr/>
          </p:nvSpPr>
          <p:spPr>
            <a:xfrm>
              <a:off x="5943599" y="5144869"/>
              <a:ext cx="1600201" cy="369332"/>
            </a:xfrm>
            <a:prstGeom prst="rect">
              <a:avLst/>
            </a:prstGeom>
            <a:noFill/>
          </p:spPr>
          <p:txBody>
            <a:bodyPr wrap="square" rtlCol="0">
              <a:spAutoFit/>
            </a:bodyPr>
            <a:lstStyle/>
            <a:p>
              <a:r>
                <a:rPr lang="en-SG" dirty="0"/>
                <a:t>LZ GenAI App</a:t>
              </a:r>
            </a:p>
          </p:txBody>
        </p:sp>
        <p:sp>
          <p:nvSpPr>
            <p:cNvPr id="12" name="TextBox 11">
              <a:extLst>
                <a:ext uri="{FF2B5EF4-FFF2-40B4-BE49-F238E27FC236}">
                  <a16:creationId xmlns:a16="http://schemas.microsoft.com/office/drawing/2014/main" id="{265D0523-FACA-9824-F318-2784FB494325}"/>
                </a:ext>
              </a:extLst>
            </p:cNvPr>
            <p:cNvSpPr txBox="1"/>
            <p:nvPr/>
          </p:nvSpPr>
          <p:spPr>
            <a:xfrm>
              <a:off x="4648200" y="5144869"/>
              <a:ext cx="1219200" cy="646331"/>
            </a:xfrm>
            <a:prstGeom prst="rect">
              <a:avLst/>
            </a:prstGeom>
            <a:noFill/>
          </p:spPr>
          <p:txBody>
            <a:bodyPr wrap="square" rtlCol="0">
              <a:spAutoFit/>
            </a:bodyPr>
            <a:lstStyle/>
            <a:p>
              <a:r>
                <a:rPr lang="en-SG" dirty="0"/>
                <a:t>Mobile or Laptop </a:t>
              </a:r>
            </a:p>
          </p:txBody>
        </p:sp>
        <p:sp>
          <p:nvSpPr>
            <p:cNvPr id="13" name="TextBox 12">
              <a:extLst>
                <a:ext uri="{FF2B5EF4-FFF2-40B4-BE49-F238E27FC236}">
                  <a16:creationId xmlns:a16="http://schemas.microsoft.com/office/drawing/2014/main" id="{E9F2F2C0-3416-89F2-078A-E5996D8C7B7D}"/>
                </a:ext>
              </a:extLst>
            </p:cNvPr>
            <p:cNvSpPr txBox="1"/>
            <p:nvPr/>
          </p:nvSpPr>
          <p:spPr>
            <a:xfrm>
              <a:off x="3124200" y="5086963"/>
              <a:ext cx="1295400" cy="369332"/>
            </a:xfrm>
            <a:prstGeom prst="rect">
              <a:avLst/>
            </a:prstGeom>
            <a:noFill/>
          </p:spPr>
          <p:txBody>
            <a:bodyPr wrap="square" rtlCol="0">
              <a:spAutoFit/>
            </a:bodyPr>
            <a:lstStyle/>
            <a:p>
              <a:pPr algn="ctr"/>
              <a:r>
                <a:rPr lang="en-SG" dirty="0"/>
                <a:t>Staff</a:t>
              </a:r>
            </a:p>
          </p:txBody>
        </p:sp>
        <p:sp>
          <p:nvSpPr>
            <p:cNvPr id="14" name="TextBox 13">
              <a:extLst>
                <a:ext uri="{FF2B5EF4-FFF2-40B4-BE49-F238E27FC236}">
                  <a16:creationId xmlns:a16="http://schemas.microsoft.com/office/drawing/2014/main" id="{C9D775B8-B838-0CC9-FBCC-72CE19AEF9E3}"/>
                </a:ext>
              </a:extLst>
            </p:cNvPr>
            <p:cNvSpPr txBox="1"/>
            <p:nvPr/>
          </p:nvSpPr>
          <p:spPr>
            <a:xfrm>
              <a:off x="7543800" y="5114764"/>
              <a:ext cx="1371600" cy="646331"/>
            </a:xfrm>
            <a:prstGeom prst="rect">
              <a:avLst/>
            </a:prstGeom>
            <a:noFill/>
          </p:spPr>
          <p:txBody>
            <a:bodyPr wrap="square" rtlCol="0">
              <a:spAutoFit/>
            </a:bodyPr>
            <a:lstStyle/>
            <a:p>
              <a:r>
                <a:rPr lang="en-SG" dirty="0"/>
                <a:t>Attendance System</a:t>
              </a:r>
            </a:p>
          </p:txBody>
        </p:sp>
        <p:pic>
          <p:nvPicPr>
            <p:cNvPr id="15" name="Graphic 14" descr="Call center with solid fill">
              <a:extLst>
                <a:ext uri="{FF2B5EF4-FFF2-40B4-BE49-F238E27FC236}">
                  <a16:creationId xmlns:a16="http://schemas.microsoft.com/office/drawing/2014/main" id="{6D4C6972-FF9C-9F66-4F95-86B113507B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64055" y="4216097"/>
              <a:ext cx="914400" cy="914400"/>
            </a:xfrm>
            <a:prstGeom prst="rect">
              <a:avLst/>
            </a:prstGeom>
          </p:spPr>
        </p:pic>
        <p:sp>
          <p:nvSpPr>
            <p:cNvPr id="16" name="Speech Bubble: Oval 15">
              <a:extLst>
                <a:ext uri="{FF2B5EF4-FFF2-40B4-BE49-F238E27FC236}">
                  <a16:creationId xmlns:a16="http://schemas.microsoft.com/office/drawing/2014/main" id="{908D6DA4-A80F-771B-4F65-8C86B1BB0BB4}"/>
                </a:ext>
              </a:extLst>
            </p:cNvPr>
            <p:cNvSpPr/>
            <p:nvPr/>
          </p:nvSpPr>
          <p:spPr>
            <a:xfrm>
              <a:off x="4114800" y="3173757"/>
              <a:ext cx="3962399" cy="864843"/>
            </a:xfrm>
            <a:prstGeom prst="wedgeEllipseCallout">
              <a:avLst>
                <a:gd name="adj1" fmla="val -53071"/>
                <a:gd name="adj2" fmla="val 831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Record my attendance for the day</a:t>
              </a:r>
            </a:p>
          </p:txBody>
        </p:sp>
        <p:sp>
          <p:nvSpPr>
            <p:cNvPr id="17" name="Speech Bubble: Oval 16">
              <a:extLst>
                <a:ext uri="{FF2B5EF4-FFF2-40B4-BE49-F238E27FC236}">
                  <a16:creationId xmlns:a16="http://schemas.microsoft.com/office/drawing/2014/main" id="{F5116A54-85A9-2171-7555-9A98C33292CC}"/>
                </a:ext>
              </a:extLst>
            </p:cNvPr>
            <p:cNvSpPr/>
            <p:nvPr/>
          </p:nvSpPr>
          <p:spPr>
            <a:xfrm>
              <a:off x="3581400" y="5775467"/>
              <a:ext cx="4571999" cy="930133"/>
            </a:xfrm>
            <a:prstGeom prst="wedgeEllipseCallout">
              <a:avLst>
                <a:gd name="adj1" fmla="val 34187"/>
                <a:gd name="adj2" fmla="val -863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Recorded, Looking Sharp </a:t>
              </a:r>
              <a:r>
                <a:rPr lang="en-SG" dirty="0">
                  <a:sym typeface="Wingdings" panose="05000000000000000000" pitchFamily="2" charset="2"/>
                </a:rPr>
                <a:t> </a:t>
              </a:r>
              <a:r>
                <a:rPr lang="en-SG" dirty="0"/>
                <a:t>Thanks Mr. Lal, Entry-9:00 am, Location – Near Head Office</a:t>
              </a:r>
            </a:p>
          </p:txBody>
        </p:sp>
      </p:grpSp>
      <p:pic>
        <p:nvPicPr>
          <p:cNvPr id="20" name="Graphic 19" descr="Smart Phone with solid fill">
            <a:extLst>
              <a:ext uri="{FF2B5EF4-FFF2-40B4-BE49-F238E27FC236}">
                <a16:creationId xmlns:a16="http://schemas.microsoft.com/office/drawing/2014/main" id="{264C3332-0822-40B3-4119-8259AB4B67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24400" y="4191000"/>
            <a:ext cx="914400" cy="914400"/>
          </a:xfrm>
          <a:prstGeom prst="rect">
            <a:avLst/>
          </a:prstGeom>
        </p:spPr>
      </p:pic>
      <p:pic>
        <p:nvPicPr>
          <p:cNvPr id="22" name="Graphic 21" descr="Traffic light with solid fill">
            <a:hlinkClick r:id="rId10" action="ppaction://hlinksldjump" tooltip="Return to Main Use Case Slide"/>
            <a:extLst>
              <a:ext uri="{FF2B5EF4-FFF2-40B4-BE49-F238E27FC236}">
                <a16:creationId xmlns:a16="http://schemas.microsoft.com/office/drawing/2014/main" id="{97A5633C-ED46-B666-EE0E-3E083658E44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2400" y="6096000"/>
            <a:ext cx="914400" cy="914400"/>
          </a:xfrm>
          <a:prstGeom prst="rect">
            <a:avLst/>
          </a:prstGeom>
        </p:spPr>
      </p:pic>
    </p:spTree>
    <p:extLst>
      <p:ext uri="{BB962C8B-B14F-4D97-AF65-F5344CB8AC3E}">
        <p14:creationId xmlns:p14="http://schemas.microsoft.com/office/powerpoint/2010/main" val="11324753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65053FB9-143C-DB69-0C07-BF11E672B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8712351" cy="49006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11321184"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Attendance Tracking with Facial Recognition &amp; Location</a:t>
            </a: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3" name="Google Shape;165;p1">
            <a:extLst>
              <a:ext uri="{FF2B5EF4-FFF2-40B4-BE49-F238E27FC236}">
                <a16:creationId xmlns:a16="http://schemas.microsoft.com/office/drawing/2014/main" id="{92757712-3E1D-B56F-6B04-788F367A102F}"/>
              </a:ext>
            </a:extLst>
          </p:cNvPr>
          <p:cNvSpPr txBox="1">
            <a:spLocks noGrp="1"/>
          </p:cNvSpPr>
          <p:nvPr/>
        </p:nvSpPr>
        <p:spPr>
          <a:xfrm>
            <a:off x="1524000" y="595219"/>
            <a:ext cx="1752600" cy="4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2400" b="1" dirty="0">
                <a:latin typeface="+mj-lt"/>
                <a:sym typeface="Roboto"/>
              </a:rPr>
              <a:t>Architecture</a:t>
            </a:r>
            <a:endParaRPr lang="en-US" sz="2400" dirty="0">
              <a:latin typeface="+mj-lt"/>
              <a:sym typeface="Roboto"/>
            </a:endParaRPr>
          </a:p>
          <a:p>
            <a:pPr marL="0" lvl="0" indent="0" algn="l" rtl="0">
              <a:lnSpc>
                <a:spcPct val="100000"/>
              </a:lnSpc>
              <a:spcBef>
                <a:spcPts val="0"/>
              </a:spcBef>
              <a:spcAft>
                <a:spcPts val="0"/>
              </a:spcAft>
              <a:buSzPts val="1200"/>
              <a:buNone/>
            </a:pPr>
            <a:endParaRPr sz="2800" dirty="0">
              <a:latin typeface="+mj-lt"/>
            </a:endParaRPr>
          </a:p>
        </p:txBody>
      </p:sp>
    </p:spTree>
    <p:extLst>
      <p:ext uri="{BB962C8B-B14F-4D97-AF65-F5344CB8AC3E}">
        <p14:creationId xmlns:p14="http://schemas.microsoft.com/office/powerpoint/2010/main" val="20782573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11887200"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US" sz="3200" b="1" dirty="0">
                <a:solidFill>
                  <a:srgbClr val="C00000"/>
                </a:solidFill>
              </a:rPr>
              <a:t>CV Shortlisting based on Dynamic Job Skills Requirements</a:t>
            </a: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6" name="Google Shape;165;p1">
            <a:extLst>
              <a:ext uri="{FF2B5EF4-FFF2-40B4-BE49-F238E27FC236}">
                <a16:creationId xmlns:a16="http://schemas.microsoft.com/office/drawing/2014/main" id="{C3F88640-6AAA-857A-04E0-BEDD3D28FA7C}"/>
              </a:ext>
            </a:extLst>
          </p:cNvPr>
          <p:cNvSpPr txBox="1">
            <a:spLocks noGrp="1"/>
          </p:cNvSpPr>
          <p:nvPr/>
        </p:nvSpPr>
        <p:spPr>
          <a:xfrm>
            <a:off x="1752600" y="609600"/>
            <a:ext cx="9296400" cy="1564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1800" b="1" dirty="0">
                <a:latin typeface="+mj-lt"/>
                <a:sym typeface="Roboto"/>
              </a:rPr>
              <a:t>Problem Statement</a:t>
            </a:r>
            <a:r>
              <a:rPr lang="en-US" sz="1800" dirty="0">
                <a:latin typeface="+mj-lt"/>
                <a:sym typeface="Roboto"/>
              </a:rPr>
              <a:t>: Traditional CV Shortlisting Misses Qualified Candidates</a:t>
            </a:r>
          </a:p>
          <a:p>
            <a:pPr marL="0" indent="0"/>
            <a:endParaRPr lang="en-US" sz="1200" dirty="0">
              <a:latin typeface="+mj-lt"/>
              <a:sym typeface="Roboto"/>
            </a:endParaRPr>
          </a:p>
          <a:p>
            <a:pPr marL="0" indent="0"/>
            <a:r>
              <a:rPr lang="en-US" sz="1800" b="1" dirty="0">
                <a:latin typeface="+mj-lt"/>
                <a:sym typeface="Roboto"/>
              </a:rPr>
              <a:t>Solution</a:t>
            </a:r>
            <a:r>
              <a:rPr lang="en-US" sz="1800" dirty="0">
                <a:latin typeface="+mj-lt"/>
                <a:sym typeface="Roboto"/>
              </a:rPr>
              <a:t>: Leverage Gen AI for In-Depth Skills Screening and Streamlined Candidate Selection. This advanced system goes beyond traditional resume parsing by analyzing skills and experience with natural language processing</a:t>
            </a:r>
            <a:endParaRPr lang="en-US" sz="2800" dirty="0">
              <a:latin typeface="+mj-lt"/>
            </a:endParaRPr>
          </a:p>
        </p:txBody>
      </p:sp>
      <p:grpSp>
        <p:nvGrpSpPr>
          <p:cNvPr id="3" name="Group 2">
            <a:extLst>
              <a:ext uri="{FF2B5EF4-FFF2-40B4-BE49-F238E27FC236}">
                <a16:creationId xmlns:a16="http://schemas.microsoft.com/office/drawing/2014/main" id="{85435641-6474-35A6-2557-2A97C6CF5E21}"/>
              </a:ext>
            </a:extLst>
          </p:cNvPr>
          <p:cNvGrpSpPr/>
          <p:nvPr/>
        </p:nvGrpSpPr>
        <p:grpSpPr>
          <a:xfrm>
            <a:off x="3124200" y="2743200"/>
            <a:ext cx="5943600" cy="3810000"/>
            <a:chOff x="3124200" y="3173757"/>
            <a:chExt cx="5943600" cy="3810000"/>
          </a:xfrm>
        </p:grpSpPr>
        <p:pic>
          <p:nvPicPr>
            <p:cNvPr id="5" name="Graphic 4" descr="Network diagram with solid fill">
              <a:extLst>
                <a:ext uri="{FF2B5EF4-FFF2-40B4-BE49-F238E27FC236}">
                  <a16:creationId xmlns:a16="http://schemas.microsoft.com/office/drawing/2014/main" id="{2E05AEC5-BC9A-5EC8-E1BB-5D46EB0BF4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98" y="4216097"/>
              <a:ext cx="914400" cy="914400"/>
            </a:xfrm>
            <a:prstGeom prst="rect">
              <a:avLst/>
            </a:prstGeom>
          </p:spPr>
        </p:pic>
        <p:pic>
          <p:nvPicPr>
            <p:cNvPr id="6" name="Graphic 5" descr="Database with solid fill">
              <a:extLst>
                <a:ext uri="{FF2B5EF4-FFF2-40B4-BE49-F238E27FC236}">
                  <a16:creationId xmlns:a16="http://schemas.microsoft.com/office/drawing/2014/main" id="{82ED5471-C927-84D6-BEAD-92B1E99788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98709" y="4216097"/>
              <a:ext cx="914400" cy="914400"/>
            </a:xfrm>
            <a:prstGeom prst="rect">
              <a:avLst/>
            </a:prstGeom>
          </p:spPr>
        </p:pic>
        <p:sp>
          <p:nvSpPr>
            <p:cNvPr id="10" name="TextBox 9">
              <a:extLst>
                <a:ext uri="{FF2B5EF4-FFF2-40B4-BE49-F238E27FC236}">
                  <a16:creationId xmlns:a16="http://schemas.microsoft.com/office/drawing/2014/main" id="{A1D71F69-500E-98C6-0FE3-0B4A59F3EDE4}"/>
                </a:ext>
              </a:extLst>
            </p:cNvPr>
            <p:cNvSpPr txBox="1"/>
            <p:nvPr/>
          </p:nvSpPr>
          <p:spPr>
            <a:xfrm>
              <a:off x="5943599" y="5078757"/>
              <a:ext cx="1600201" cy="369332"/>
            </a:xfrm>
            <a:prstGeom prst="rect">
              <a:avLst/>
            </a:prstGeom>
            <a:noFill/>
          </p:spPr>
          <p:txBody>
            <a:bodyPr wrap="square" rtlCol="0">
              <a:spAutoFit/>
            </a:bodyPr>
            <a:lstStyle/>
            <a:p>
              <a:r>
                <a:rPr lang="en-SG" dirty="0"/>
                <a:t>LZ GenAI App</a:t>
              </a:r>
            </a:p>
          </p:txBody>
        </p:sp>
        <p:sp>
          <p:nvSpPr>
            <p:cNvPr id="12" name="TextBox 11">
              <a:extLst>
                <a:ext uri="{FF2B5EF4-FFF2-40B4-BE49-F238E27FC236}">
                  <a16:creationId xmlns:a16="http://schemas.microsoft.com/office/drawing/2014/main" id="{45273357-3B85-C42E-1CFA-487261DADC7B}"/>
                </a:ext>
              </a:extLst>
            </p:cNvPr>
            <p:cNvSpPr txBox="1"/>
            <p:nvPr/>
          </p:nvSpPr>
          <p:spPr>
            <a:xfrm>
              <a:off x="4571999" y="5118226"/>
              <a:ext cx="1295401" cy="646331"/>
            </a:xfrm>
            <a:prstGeom prst="rect">
              <a:avLst/>
            </a:prstGeom>
            <a:noFill/>
          </p:spPr>
          <p:txBody>
            <a:bodyPr wrap="square" rtlCol="0">
              <a:spAutoFit/>
            </a:bodyPr>
            <a:lstStyle/>
            <a:p>
              <a:r>
                <a:rPr lang="en-SG" dirty="0"/>
                <a:t>LZ Choose Skills in App</a:t>
              </a:r>
            </a:p>
          </p:txBody>
        </p:sp>
        <p:sp>
          <p:nvSpPr>
            <p:cNvPr id="13" name="TextBox 12">
              <a:extLst>
                <a:ext uri="{FF2B5EF4-FFF2-40B4-BE49-F238E27FC236}">
                  <a16:creationId xmlns:a16="http://schemas.microsoft.com/office/drawing/2014/main" id="{BE888DCD-01CA-5A1A-E2C1-2689FE5324E1}"/>
                </a:ext>
              </a:extLst>
            </p:cNvPr>
            <p:cNvSpPr txBox="1"/>
            <p:nvPr/>
          </p:nvSpPr>
          <p:spPr>
            <a:xfrm>
              <a:off x="3124200" y="5086963"/>
              <a:ext cx="1295400" cy="369332"/>
            </a:xfrm>
            <a:prstGeom prst="rect">
              <a:avLst/>
            </a:prstGeom>
            <a:noFill/>
          </p:spPr>
          <p:txBody>
            <a:bodyPr wrap="square" rtlCol="0">
              <a:spAutoFit/>
            </a:bodyPr>
            <a:lstStyle/>
            <a:p>
              <a:r>
                <a:rPr lang="en-SG" dirty="0"/>
                <a:t>HR recruiter</a:t>
              </a:r>
            </a:p>
          </p:txBody>
        </p:sp>
        <p:sp>
          <p:nvSpPr>
            <p:cNvPr id="14" name="TextBox 13">
              <a:extLst>
                <a:ext uri="{FF2B5EF4-FFF2-40B4-BE49-F238E27FC236}">
                  <a16:creationId xmlns:a16="http://schemas.microsoft.com/office/drawing/2014/main" id="{939D089D-3A74-B566-1304-F2D10F275F8C}"/>
                </a:ext>
              </a:extLst>
            </p:cNvPr>
            <p:cNvSpPr txBox="1"/>
            <p:nvPr/>
          </p:nvSpPr>
          <p:spPr>
            <a:xfrm>
              <a:off x="7543800" y="5078757"/>
              <a:ext cx="1524000" cy="646331"/>
            </a:xfrm>
            <a:prstGeom prst="rect">
              <a:avLst/>
            </a:prstGeom>
            <a:noFill/>
          </p:spPr>
          <p:txBody>
            <a:bodyPr wrap="square" rtlCol="0">
              <a:spAutoFit/>
            </a:bodyPr>
            <a:lstStyle/>
            <a:p>
              <a:r>
                <a:rPr lang="en-SG" dirty="0"/>
                <a:t>CVs Document Store</a:t>
              </a:r>
            </a:p>
          </p:txBody>
        </p:sp>
        <p:sp>
          <p:nvSpPr>
            <p:cNvPr id="16" name="Speech Bubble: Oval 15">
              <a:extLst>
                <a:ext uri="{FF2B5EF4-FFF2-40B4-BE49-F238E27FC236}">
                  <a16:creationId xmlns:a16="http://schemas.microsoft.com/office/drawing/2014/main" id="{AD0CE64B-DB7D-5A23-05B5-7EAE3ED37307}"/>
                </a:ext>
              </a:extLst>
            </p:cNvPr>
            <p:cNvSpPr/>
            <p:nvPr/>
          </p:nvSpPr>
          <p:spPr>
            <a:xfrm>
              <a:off x="4114800" y="3173757"/>
              <a:ext cx="3962399" cy="864843"/>
            </a:xfrm>
            <a:prstGeom prst="wedgeEllipseCallout">
              <a:avLst>
                <a:gd name="adj1" fmla="val -53071"/>
                <a:gd name="adj2" fmla="val 831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Q1. Screen these 1153 CVs for Mobile App Dev Skills</a:t>
              </a:r>
            </a:p>
          </p:txBody>
        </p:sp>
        <p:sp>
          <p:nvSpPr>
            <p:cNvPr id="17" name="Speech Bubble: Oval 16">
              <a:extLst>
                <a:ext uri="{FF2B5EF4-FFF2-40B4-BE49-F238E27FC236}">
                  <a16:creationId xmlns:a16="http://schemas.microsoft.com/office/drawing/2014/main" id="{F380F287-D058-346C-97E9-EEE112E6E55F}"/>
                </a:ext>
              </a:extLst>
            </p:cNvPr>
            <p:cNvSpPr/>
            <p:nvPr/>
          </p:nvSpPr>
          <p:spPr>
            <a:xfrm>
              <a:off x="3962400" y="5761095"/>
              <a:ext cx="4190999" cy="1222662"/>
            </a:xfrm>
            <a:prstGeom prst="wedgeEllipseCallout">
              <a:avLst>
                <a:gd name="adj1" fmla="val 33733"/>
                <a:gd name="adj2" fmla="val -819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A1. Here is the list of Mobile App Dev profiles with contact details and link to their CVs</a:t>
              </a:r>
            </a:p>
          </p:txBody>
        </p:sp>
      </p:grpSp>
      <p:pic>
        <p:nvPicPr>
          <p:cNvPr id="20" name="Graphic 19" descr="Ui Ux with solid fill">
            <a:extLst>
              <a:ext uri="{FF2B5EF4-FFF2-40B4-BE49-F238E27FC236}">
                <a16:creationId xmlns:a16="http://schemas.microsoft.com/office/drawing/2014/main" id="{90D6DCA0-7421-50FF-136A-DB6FFB1911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76800" y="3810000"/>
            <a:ext cx="914400" cy="914400"/>
          </a:xfrm>
          <a:prstGeom prst="rect">
            <a:avLst/>
          </a:prstGeom>
        </p:spPr>
      </p:pic>
      <p:pic>
        <p:nvPicPr>
          <p:cNvPr id="23" name="Graphic 22" descr="Female Profile with solid fill">
            <a:extLst>
              <a:ext uri="{FF2B5EF4-FFF2-40B4-BE49-F238E27FC236}">
                <a16:creationId xmlns:a16="http://schemas.microsoft.com/office/drawing/2014/main" id="{803151D0-FA91-25F7-521D-86219FD7C9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05200" y="3810000"/>
            <a:ext cx="914400" cy="914400"/>
          </a:xfrm>
          <a:prstGeom prst="rect">
            <a:avLst/>
          </a:prstGeom>
        </p:spPr>
      </p:pic>
      <p:pic>
        <p:nvPicPr>
          <p:cNvPr id="24" name="Graphic 23" descr="Traffic light with solid fill">
            <a:hlinkClick r:id="rId10" action="ppaction://hlinksldjump" tooltip="Return to Main Use Case Slide"/>
            <a:extLst>
              <a:ext uri="{FF2B5EF4-FFF2-40B4-BE49-F238E27FC236}">
                <a16:creationId xmlns:a16="http://schemas.microsoft.com/office/drawing/2014/main" id="{A00AD9D9-B344-9775-E6D2-7383ABF3F9E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2400" y="6096000"/>
            <a:ext cx="914400" cy="914400"/>
          </a:xfrm>
          <a:prstGeom prst="rect">
            <a:avLst/>
          </a:prstGeom>
        </p:spPr>
      </p:pic>
    </p:spTree>
    <p:extLst>
      <p:ext uri="{BB962C8B-B14F-4D97-AF65-F5344CB8AC3E}">
        <p14:creationId xmlns:p14="http://schemas.microsoft.com/office/powerpoint/2010/main" val="36253665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11887200"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US" sz="3200" b="1" dirty="0">
                <a:solidFill>
                  <a:srgbClr val="C00000"/>
                </a:solidFill>
              </a:rPr>
              <a:t>CV Shortlisting based on Dynamic Job Skills Requirements</a:t>
            </a: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pic>
        <p:nvPicPr>
          <p:cNvPr id="2050" name="Picture 2">
            <a:extLst>
              <a:ext uri="{FF2B5EF4-FFF2-40B4-BE49-F238E27FC236}">
                <a16:creationId xmlns:a16="http://schemas.microsoft.com/office/drawing/2014/main" id="{CBAD7D5C-D228-3256-8FD4-40C3A6FF9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2522" y="1345291"/>
            <a:ext cx="7855878" cy="44189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Google Shape;165;p1">
            <a:extLst>
              <a:ext uri="{FF2B5EF4-FFF2-40B4-BE49-F238E27FC236}">
                <a16:creationId xmlns:a16="http://schemas.microsoft.com/office/drawing/2014/main" id="{A731AF4D-7D77-7763-F5D6-AE48F32B7737}"/>
              </a:ext>
            </a:extLst>
          </p:cNvPr>
          <p:cNvSpPr txBox="1">
            <a:spLocks noGrp="1"/>
          </p:cNvSpPr>
          <p:nvPr/>
        </p:nvSpPr>
        <p:spPr>
          <a:xfrm>
            <a:off x="1524000" y="595219"/>
            <a:ext cx="1752600" cy="4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2400" b="1" dirty="0">
                <a:latin typeface="+mj-lt"/>
                <a:sym typeface="Roboto"/>
              </a:rPr>
              <a:t>Architecture</a:t>
            </a:r>
            <a:endParaRPr lang="en-US" sz="2400" dirty="0">
              <a:latin typeface="+mj-lt"/>
              <a:sym typeface="Roboto"/>
            </a:endParaRPr>
          </a:p>
          <a:p>
            <a:pPr marL="0" lvl="0" indent="0" algn="l" rtl="0">
              <a:lnSpc>
                <a:spcPct val="100000"/>
              </a:lnSpc>
              <a:spcBef>
                <a:spcPts val="0"/>
              </a:spcBef>
              <a:spcAft>
                <a:spcPts val="0"/>
              </a:spcAft>
              <a:buSzPts val="1200"/>
              <a:buNone/>
            </a:pPr>
            <a:endParaRPr sz="2800" dirty="0">
              <a:latin typeface="+mj-lt"/>
            </a:endParaRPr>
          </a:p>
        </p:txBody>
      </p:sp>
    </p:spTree>
    <p:extLst>
      <p:ext uri="{BB962C8B-B14F-4D97-AF65-F5344CB8AC3E}">
        <p14:creationId xmlns:p14="http://schemas.microsoft.com/office/powerpoint/2010/main" val="19053355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18AD677E-69E2-8E4B-F90C-64F216BAC66A}"/>
              </a:ext>
            </a:extLst>
          </p:cNvPr>
          <p:cNvSpPr/>
          <p:nvPr/>
        </p:nvSpPr>
        <p:spPr>
          <a:xfrm>
            <a:off x="262204" y="698400"/>
            <a:ext cx="10710596" cy="5702400"/>
          </a:xfrm>
          <a:prstGeom prst="r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Right Triangle 20">
            <a:extLst>
              <a:ext uri="{FF2B5EF4-FFF2-40B4-BE49-F238E27FC236}">
                <a16:creationId xmlns:a16="http://schemas.microsoft.com/office/drawing/2014/main" id="{6B678E20-9BC9-3ED3-B2BD-DC9A11B8F707}"/>
              </a:ext>
            </a:extLst>
          </p:cNvPr>
          <p:cNvSpPr/>
          <p:nvPr/>
        </p:nvSpPr>
        <p:spPr>
          <a:xfrm rot="10800000">
            <a:off x="262203" y="689069"/>
            <a:ext cx="10710596" cy="5702400"/>
          </a:xfrm>
          <a:prstGeom prst="rtTriangle">
            <a:avLst/>
          </a:prstGeom>
          <a:solidFill>
            <a:srgbClr val="002060"/>
          </a:solidFill>
          <a:ln>
            <a:noFill/>
          </a:ln>
        </p:spPr>
        <p:txBody>
          <a:bodyPr spcFirstLastPara="1" wrap="square" lIns="91425" tIns="91425" rIns="91425" bIns="91425" anchor="t" anchorCtr="0">
            <a:noAutofit/>
          </a:bodyPr>
          <a:lstStyle/>
          <a:p>
            <a:pPr>
              <a:buClr>
                <a:schemeClr val="dk1"/>
              </a:buClr>
              <a:buSzPts val="1200"/>
            </a:pPr>
            <a:endParaRPr lang="en-SG" sz="1600" dirty="0">
              <a:solidFill>
                <a:schemeClr val="dk1"/>
              </a:solidFill>
              <a:latin typeface="Catamaran"/>
            </a:endParaRPr>
          </a:p>
        </p:txBody>
      </p:sp>
      <p:cxnSp>
        <p:nvCxnSpPr>
          <p:cNvPr id="8" name="Straight Connector 7">
            <a:extLst>
              <a:ext uri="{FF2B5EF4-FFF2-40B4-BE49-F238E27FC236}">
                <a16:creationId xmlns:a16="http://schemas.microsoft.com/office/drawing/2014/main" id="{ABF524F0-E61F-ECD9-62A1-86438F4AAA52}"/>
              </a:ext>
            </a:extLst>
          </p:cNvPr>
          <p:cNvCxnSpPr>
            <a:cxnSpLocks/>
          </p:cNvCxnSpPr>
          <p:nvPr/>
        </p:nvCxnSpPr>
        <p:spPr>
          <a:xfrm>
            <a:off x="262203" y="3429000"/>
            <a:ext cx="10710596" cy="0"/>
          </a:xfrm>
          <a:prstGeom prst="line">
            <a:avLst/>
          </a:prstGeom>
          <a:ln w="47625">
            <a:solidFill>
              <a:schemeClr val="accent1">
                <a:shade val="15000"/>
              </a:schemeClr>
            </a:solidFill>
          </a:ln>
        </p:spPr>
        <p:style>
          <a:lnRef idx="1">
            <a:schemeClr val="accent1"/>
          </a:lnRef>
          <a:fillRef idx="0">
            <a:schemeClr val="accent1"/>
          </a:fillRef>
          <a:effectRef idx="0">
            <a:schemeClr val="accent1"/>
          </a:effectRef>
          <a:fontRef idx="minor">
            <a:schemeClr val="tx1"/>
          </a:fontRef>
        </p:style>
      </p:cxnSp>
      <p:sp>
        <p:nvSpPr>
          <p:cNvPr id="18" name="Google Shape;165;p1">
            <a:extLst>
              <a:ext uri="{FF2B5EF4-FFF2-40B4-BE49-F238E27FC236}">
                <a16:creationId xmlns:a16="http://schemas.microsoft.com/office/drawing/2014/main" id="{9386201A-203F-3E12-ACCC-4C76DE9309FC}"/>
              </a:ext>
            </a:extLst>
          </p:cNvPr>
          <p:cNvSpPr txBox="1">
            <a:spLocks noGrp="1"/>
          </p:cNvSpPr>
          <p:nvPr/>
        </p:nvSpPr>
        <p:spPr>
          <a:xfrm>
            <a:off x="453675" y="2590800"/>
            <a:ext cx="10519124" cy="7565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ctr" rtl="0">
              <a:lnSpc>
                <a:spcPct val="100000"/>
              </a:lnSpc>
              <a:spcBef>
                <a:spcPts val="0"/>
              </a:spcBef>
              <a:spcAft>
                <a:spcPts val="0"/>
              </a:spcAft>
              <a:buSzPts val="1200"/>
              <a:buNone/>
            </a:pPr>
            <a:r>
              <a:rPr lang="en" sz="4800" dirty="0">
                <a:solidFill>
                  <a:schemeClr val="bg1"/>
                </a:solidFill>
              </a:rPr>
              <a:t>Thank You</a:t>
            </a:r>
            <a:endParaRPr sz="4800" dirty="0">
              <a:solidFill>
                <a:schemeClr val="bg1"/>
              </a:solidFill>
            </a:endParaRPr>
          </a:p>
        </p:txBody>
      </p:sp>
    </p:spTree>
    <p:extLst>
      <p:ext uri="{BB962C8B-B14F-4D97-AF65-F5344CB8AC3E}">
        <p14:creationId xmlns:p14="http://schemas.microsoft.com/office/powerpoint/2010/main" val="8020137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165;p1">
            <a:extLst>
              <a:ext uri="{FF2B5EF4-FFF2-40B4-BE49-F238E27FC236}">
                <a16:creationId xmlns:a16="http://schemas.microsoft.com/office/drawing/2014/main" id="{23D2CFF3-A22D-4F97-2450-6A10BB5DA401}"/>
              </a:ext>
            </a:extLst>
          </p:cNvPr>
          <p:cNvSpPr txBox="1">
            <a:spLocks/>
          </p:cNvSpPr>
          <p:nvPr/>
        </p:nvSpPr>
        <p:spPr>
          <a:xfrm>
            <a:off x="152400" y="740462"/>
            <a:ext cx="10896600" cy="5381741"/>
          </a:xfrm>
          <a:prstGeom prst="rect">
            <a:avLst/>
          </a:prstGeom>
          <a:solidFill>
            <a:schemeClr val="bg1"/>
          </a:solidFill>
          <a:ln>
            <a:solidFill>
              <a:srgbClr val="002060"/>
            </a:solidFill>
          </a:ln>
          <a:effectLst>
            <a:outerShdw blurRad="50800" dist="38100" algn="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495300" indent="-342900">
              <a:buFont typeface="Arial" panose="020B0604020202020204" pitchFamily="34" charset="0"/>
              <a:buChar char="•"/>
            </a:pPr>
            <a:r>
              <a:rPr lang="en-SG" sz="1400" b="1" dirty="0">
                <a:latin typeface="+mj-lt"/>
              </a:rPr>
              <a:t>Natural Language Understanding (NLU):</a:t>
            </a:r>
            <a:r>
              <a:rPr lang="en-US" sz="1400" dirty="0">
                <a:latin typeface="+mj-lt"/>
              </a:rPr>
              <a:t>Gen AI models can be trained to understand the intent and meaning behind a user's natural language query. This eliminates the need for users to learn complex database query languages (like SQL).</a:t>
            </a:r>
          </a:p>
          <a:p>
            <a:pPr marL="495300" indent="-342900">
              <a:buFont typeface="Arial" panose="020B0604020202020204" pitchFamily="34" charset="0"/>
              <a:buChar char="•"/>
            </a:pPr>
            <a:r>
              <a:rPr lang="en-SG" sz="1400" b="1" dirty="0">
                <a:latin typeface="+mj-lt"/>
              </a:rPr>
              <a:t>Conversational Interface</a:t>
            </a:r>
            <a:r>
              <a:rPr lang="en-SG" sz="1400" dirty="0">
                <a:latin typeface="+mj-lt"/>
              </a:rPr>
              <a:t>:</a:t>
            </a:r>
            <a:r>
              <a:rPr lang="en-US" sz="1400" dirty="0">
                <a:latin typeface="+mj-lt"/>
              </a:rPr>
              <a:t>Gen AI allows for a conversational interface where users can interact with the database in a back-and-forth manner. Users can ask follow-up questions based on the initial results, refine their search criteria, and have a more natural dialogue with the data.</a:t>
            </a:r>
          </a:p>
          <a:p>
            <a:pPr marL="495300" indent="-342900">
              <a:buFont typeface="Arial" panose="020B0604020202020204" pitchFamily="34" charset="0"/>
              <a:buChar char="•"/>
            </a:pPr>
            <a:r>
              <a:rPr lang="en-SG" sz="1400" b="1" dirty="0">
                <a:latin typeface="+mj-lt"/>
              </a:rPr>
              <a:t>Data Exploration and Summarization</a:t>
            </a:r>
            <a:r>
              <a:rPr lang="en-SG" sz="1400" dirty="0">
                <a:latin typeface="+mj-lt"/>
              </a:rPr>
              <a:t>:</a:t>
            </a:r>
            <a:r>
              <a:rPr lang="en-US" sz="1400" dirty="0">
                <a:latin typeface="+mj-lt"/>
              </a:rPr>
              <a:t>Gen AI can go beyond simply retrieving data. It can analyze the results, identify trends and patterns, and provide summaries or insights in natural language. This empowers users to gain deeper understanding from their queries.</a:t>
            </a:r>
          </a:p>
          <a:p>
            <a:pPr marL="495300" indent="-342900">
              <a:buFont typeface="Arial" panose="020B0604020202020204" pitchFamily="34" charset="0"/>
              <a:buChar char="•"/>
            </a:pPr>
            <a:r>
              <a:rPr lang="en-SG" sz="1400" b="1" dirty="0">
                <a:latin typeface="+mj-lt"/>
              </a:rPr>
              <a:t>Error Correction and Guidance</a:t>
            </a:r>
            <a:r>
              <a:rPr lang="en-SG" sz="1400" dirty="0">
                <a:latin typeface="+mj-lt"/>
              </a:rPr>
              <a:t>:</a:t>
            </a:r>
            <a:r>
              <a:rPr lang="en-US" sz="1400" dirty="0">
                <a:latin typeface="+mj-lt"/>
              </a:rPr>
              <a:t>Gen AI can identify and correct mistakes in user queries, suggesting alternative phrasing or clarifying ambiguous requests. This improves the overall accuracy and efficiency of data retrieval.</a:t>
            </a:r>
          </a:p>
          <a:p>
            <a:pPr marL="495300" indent="-342900">
              <a:buFont typeface="Arial" panose="020B0604020202020204" pitchFamily="34" charset="0"/>
              <a:buChar char="•"/>
            </a:pPr>
            <a:r>
              <a:rPr lang="en-US" sz="1400" b="1" dirty="0">
                <a:latin typeface="+mj-lt"/>
              </a:rPr>
              <a:t>Geospatial Attendance Verification with Anomaly Detection: </a:t>
            </a:r>
            <a:r>
              <a:rPr lang="en-US" sz="1400" dirty="0">
                <a:latin typeface="+mj-lt"/>
              </a:rPr>
              <a:t>Gen AI models can be trained to identify unusual patterns in location data. For instance, if an employee frequently clocks in from a location far outside the geofence, the system can flag it for potential investigation.</a:t>
            </a:r>
          </a:p>
          <a:p>
            <a:pPr marL="495300" indent="-342900">
              <a:buFont typeface="Arial" panose="020B0604020202020204" pitchFamily="34" charset="0"/>
              <a:buChar char="•"/>
            </a:pPr>
            <a:r>
              <a:rPr lang="en-US" sz="1400" b="1" dirty="0">
                <a:latin typeface="+mj-lt"/>
              </a:rPr>
              <a:t>Liveness Detection: </a:t>
            </a:r>
            <a:r>
              <a:rPr lang="en-US" sz="1400" dirty="0">
                <a:latin typeface="+mj-lt"/>
              </a:rPr>
              <a:t>Prevent spoofing attempts (e.g., using photos or videos) by incorporating liveness detection functionalities within the Gen AI model. This can involve blinking detection, head movement recognition, or other methods to ensure a real person is present.</a:t>
            </a:r>
          </a:p>
          <a:p>
            <a:pPr marL="495300" indent="-342900">
              <a:buFont typeface="Arial" panose="020B0604020202020204" pitchFamily="34" charset="0"/>
              <a:buChar char="•"/>
            </a:pPr>
            <a:r>
              <a:rPr lang="en-SG" sz="1400" b="1" dirty="0">
                <a:latin typeface="+mj-lt"/>
              </a:rPr>
              <a:t>Personalization and Context Awareness</a:t>
            </a:r>
            <a:r>
              <a:rPr lang="en-SG" sz="1400" dirty="0">
                <a:latin typeface="+mj-lt"/>
              </a:rPr>
              <a:t>:</a:t>
            </a:r>
            <a:r>
              <a:rPr lang="en-US" sz="1400" dirty="0">
                <a:latin typeface="+mj-lt"/>
              </a:rPr>
              <a:t>Gen AI models can personalize the search experience by tailoring results based on user history, preferences, and previous queries. This allows for a more relevant and focused data exploration experience.</a:t>
            </a:r>
          </a:p>
          <a:p>
            <a:pPr marL="495300" indent="-342900">
              <a:buFont typeface="Arial" panose="020B0604020202020204" pitchFamily="34" charset="0"/>
              <a:buChar char="•"/>
            </a:pPr>
            <a:r>
              <a:rPr lang="en-US" sz="1400" b="1" dirty="0">
                <a:latin typeface="+mj-lt"/>
              </a:rPr>
              <a:t>Document Classification</a:t>
            </a:r>
            <a:r>
              <a:rPr lang="en-US" sz="1400" dirty="0">
                <a:latin typeface="+mj-lt"/>
              </a:rPr>
              <a:t>:  Gen AI can be used to automatically classify documents based on their content. This can be helpful for organizing large document collections and making them easier to search and navigate. For example, the AI can categorize documents by department, project, or topic.</a:t>
            </a:r>
          </a:p>
          <a:p>
            <a:pPr marL="495300" indent="-342900">
              <a:buFont typeface="Arial" panose="020B0604020202020204" pitchFamily="34" charset="0"/>
              <a:buChar char="•"/>
            </a:pPr>
            <a:r>
              <a:rPr lang="en-US" sz="1400" b="1" dirty="0">
                <a:latin typeface="+mj-lt"/>
              </a:rPr>
              <a:t>Question Answering Systems:  </a:t>
            </a:r>
            <a:r>
              <a:rPr lang="en-US" sz="1400" dirty="0">
                <a:latin typeface="+mj-lt"/>
              </a:rPr>
              <a:t>These AI models are specifically trained on a question-and-answer format using vast amounts of text data. You can train a custom question answering system on your document collection, allowing users to ask specific questions and receive answers directly from the relevant documents.</a:t>
            </a:r>
          </a:p>
          <a:p>
            <a:pPr marL="495300" indent="-342900">
              <a:buFont typeface="Arial" panose="020B0604020202020204" pitchFamily="34" charset="0"/>
              <a:buChar char="•"/>
            </a:pPr>
            <a:r>
              <a:rPr lang="en-US" sz="1400" b="1" dirty="0">
                <a:latin typeface="+mj-lt"/>
              </a:rPr>
              <a:t>Information Retrieval (IR) Systems</a:t>
            </a:r>
            <a:r>
              <a:rPr lang="en-US" sz="1400" dirty="0">
                <a:latin typeface="+mj-lt"/>
              </a:rPr>
              <a:t>: Traditional IR systems can be enhanced with Gen AI for a more natural search experience. Users can submit queries in natural language, and the Gen AI component can process the query, understand the intent, and translate it into a format suitable for the IR system to search the documents</a:t>
            </a:r>
          </a:p>
          <a:p>
            <a:pPr marL="495300" indent="-342900">
              <a:buFont typeface="Arial" panose="020B0604020202020204" pitchFamily="34" charset="0"/>
              <a:buChar char="•"/>
            </a:pPr>
            <a:r>
              <a:rPr lang="en-US" sz="1400" b="1" dirty="0">
                <a:latin typeface="+mj-lt"/>
              </a:rPr>
              <a:t>Summarization</a:t>
            </a:r>
            <a:r>
              <a:rPr lang="en-US" sz="1400" dirty="0">
                <a:latin typeface="+mj-lt"/>
              </a:rPr>
              <a:t>: Prompt the LLM to generate concise summaries of specific documents or a collection of documents.</a:t>
            </a:r>
            <a:endParaRPr lang="en-SG" sz="1400" dirty="0">
              <a:latin typeface="+mj-lt"/>
            </a:endParaRPr>
          </a:p>
          <a:p>
            <a:pPr marL="0" lvl="0" indent="0" algn="l" rtl="0">
              <a:lnSpc>
                <a:spcPct val="100000"/>
              </a:lnSpc>
              <a:spcBef>
                <a:spcPts val="0"/>
              </a:spcBef>
              <a:spcAft>
                <a:spcPts val="0"/>
              </a:spcAft>
              <a:buSzPts val="1200"/>
              <a:buNone/>
            </a:pPr>
            <a:endParaRPr lang="en" sz="1800" dirty="0"/>
          </a:p>
          <a:p>
            <a:pPr marL="0" lvl="0" indent="0" algn="l" rtl="0">
              <a:lnSpc>
                <a:spcPct val="100000"/>
              </a:lnSpc>
              <a:spcBef>
                <a:spcPts val="0"/>
              </a:spcBef>
              <a:spcAft>
                <a:spcPts val="0"/>
              </a:spcAft>
              <a:buSzPts val="1200"/>
              <a:buNone/>
            </a:pPr>
            <a:endParaRPr lang="en" sz="1800" dirty="0"/>
          </a:p>
        </p:txBody>
      </p:sp>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9526453"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Key Benefits</a:t>
            </a:r>
          </a:p>
        </p:txBody>
      </p:sp>
    </p:spTree>
    <p:extLst>
      <p:ext uri="{BB962C8B-B14F-4D97-AF65-F5344CB8AC3E}">
        <p14:creationId xmlns:p14="http://schemas.microsoft.com/office/powerpoint/2010/main" val="29699367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18AD677E-69E2-8E4B-F90C-64F216BAC66A}"/>
              </a:ext>
            </a:extLst>
          </p:cNvPr>
          <p:cNvSpPr/>
          <p:nvPr/>
        </p:nvSpPr>
        <p:spPr>
          <a:xfrm>
            <a:off x="262204" y="698400"/>
            <a:ext cx="10710596" cy="5702400"/>
          </a:xfrm>
          <a:prstGeom prst="rtTriangl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1" name="Right Triangle 20">
            <a:extLst>
              <a:ext uri="{FF2B5EF4-FFF2-40B4-BE49-F238E27FC236}">
                <a16:creationId xmlns:a16="http://schemas.microsoft.com/office/drawing/2014/main" id="{6B678E20-9BC9-3ED3-B2BD-DC9A11B8F707}"/>
              </a:ext>
            </a:extLst>
          </p:cNvPr>
          <p:cNvSpPr/>
          <p:nvPr/>
        </p:nvSpPr>
        <p:spPr>
          <a:xfrm rot="10800000">
            <a:off x="262203" y="689069"/>
            <a:ext cx="10710596" cy="5702400"/>
          </a:xfrm>
          <a:prstGeom prst="rtTriangle">
            <a:avLst/>
          </a:prstGeom>
          <a:solidFill>
            <a:srgbClr val="002060"/>
          </a:solidFill>
          <a:ln>
            <a:noFill/>
          </a:ln>
        </p:spPr>
        <p:txBody>
          <a:bodyPr spcFirstLastPara="1" wrap="square" lIns="91425" tIns="91425" rIns="91425" bIns="91425" anchor="t" anchorCtr="0">
            <a:noAutofit/>
          </a:bodyPr>
          <a:lstStyle/>
          <a:p>
            <a:pPr>
              <a:buClr>
                <a:schemeClr val="dk1"/>
              </a:buClr>
              <a:buSzPts val="1200"/>
            </a:pPr>
            <a:endParaRPr lang="en-SG" sz="1600" dirty="0">
              <a:solidFill>
                <a:schemeClr val="dk1"/>
              </a:solidFill>
              <a:latin typeface="Catamaran"/>
            </a:endParaRPr>
          </a:p>
        </p:txBody>
      </p:sp>
      <p:cxnSp>
        <p:nvCxnSpPr>
          <p:cNvPr id="8" name="Straight Connector 7">
            <a:extLst>
              <a:ext uri="{FF2B5EF4-FFF2-40B4-BE49-F238E27FC236}">
                <a16:creationId xmlns:a16="http://schemas.microsoft.com/office/drawing/2014/main" id="{ABF524F0-E61F-ECD9-62A1-86438F4AAA52}"/>
              </a:ext>
            </a:extLst>
          </p:cNvPr>
          <p:cNvCxnSpPr>
            <a:cxnSpLocks/>
          </p:cNvCxnSpPr>
          <p:nvPr/>
        </p:nvCxnSpPr>
        <p:spPr>
          <a:xfrm>
            <a:off x="262203" y="3429000"/>
            <a:ext cx="10710596" cy="0"/>
          </a:xfrm>
          <a:prstGeom prst="line">
            <a:avLst/>
          </a:prstGeom>
          <a:ln w="47625">
            <a:solidFill>
              <a:schemeClr val="accent1">
                <a:shade val="1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3FC93E0-4E4B-C49A-28D4-A7C721194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7775" y="1552575"/>
            <a:ext cx="3781425" cy="3705225"/>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65;p1">
            <a:extLst>
              <a:ext uri="{FF2B5EF4-FFF2-40B4-BE49-F238E27FC236}">
                <a16:creationId xmlns:a16="http://schemas.microsoft.com/office/drawing/2014/main" id="{E05BFDB7-3AF3-7DA9-BE72-ED79259F18AA}"/>
              </a:ext>
            </a:extLst>
          </p:cNvPr>
          <p:cNvSpPr txBox="1">
            <a:spLocks noGrp="1"/>
          </p:cNvSpPr>
          <p:nvPr/>
        </p:nvSpPr>
        <p:spPr>
          <a:xfrm>
            <a:off x="393441" y="3418114"/>
            <a:ext cx="2472612" cy="5987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r>
              <a:rPr lang="en" dirty="0"/>
              <a:t>- Aruna</a:t>
            </a:r>
            <a:endParaRPr dirty="0"/>
          </a:p>
        </p:txBody>
      </p:sp>
      <p:sp>
        <p:nvSpPr>
          <p:cNvPr id="18" name="Google Shape;165;p1">
            <a:extLst>
              <a:ext uri="{FF2B5EF4-FFF2-40B4-BE49-F238E27FC236}">
                <a16:creationId xmlns:a16="http://schemas.microsoft.com/office/drawing/2014/main" id="{9386201A-203F-3E12-ACCC-4C76DE9309FC}"/>
              </a:ext>
            </a:extLst>
          </p:cNvPr>
          <p:cNvSpPr txBox="1">
            <a:spLocks noGrp="1"/>
          </p:cNvSpPr>
          <p:nvPr/>
        </p:nvSpPr>
        <p:spPr>
          <a:xfrm>
            <a:off x="304800" y="2517133"/>
            <a:ext cx="5334000" cy="7594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r>
              <a:rPr lang="en" sz="4800" dirty="0"/>
              <a:t>GenAI Use Cases</a:t>
            </a:r>
            <a:endParaRPr sz="4800" dirty="0"/>
          </a:p>
        </p:txBody>
      </p:sp>
    </p:spTree>
    <p:extLst>
      <p:ext uri="{BB962C8B-B14F-4D97-AF65-F5344CB8AC3E}">
        <p14:creationId xmlns:p14="http://schemas.microsoft.com/office/powerpoint/2010/main" val="24520108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DEC40F-52EC-602C-9A67-94D146D9735F}"/>
              </a:ext>
            </a:extLst>
          </p:cNvPr>
          <p:cNvGrpSpPr/>
          <p:nvPr/>
        </p:nvGrpSpPr>
        <p:grpSpPr>
          <a:xfrm>
            <a:off x="915546" y="730042"/>
            <a:ext cx="10438254" cy="5518358"/>
            <a:chOff x="533400" y="730042"/>
            <a:chExt cx="10438254" cy="5518358"/>
          </a:xfrm>
        </p:grpSpPr>
        <p:sp>
          <p:nvSpPr>
            <p:cNvPr id="18" name="Google Shape;165;p1">
              <a:extLst>
                <a:ext uri="{FF2B5EF4-FFF2-40B4-BE49-F238E27FC236}">
                  <a16:creationId xmlns:a16="http://schemas.microsoft.com/office/drawing/2014/main" id="{23D2CFF3-A22D-4F97-2450-6A10BB5DA401}"/>
                </a:ext>
              </a:extLst>
            </p:cNvPr>
            <p:cNvSpPr txBox="1">
              <a:spLocks/>
            </p:cNvSpPr>
            <p:nvPr/>
          </p:nvSpPr>
          <p:spPr>
            <a:xfrm>
              <a:off x="900922" y="1435367"/>
              <a:ext cx="2592000" cy="1623526"/>
            </a:xfrm>
            <a:prstGeom prst="rect">
              <a:avLst/>
            </a:prstGeom>
            <a:solidFill>
              <a:schemeClr val="bg1"/>
            </a:solidFill>
            <a:ln>
              <a:solidFill>
                <a:srgbClr val="002060"/>
              </a:solidFill>
            </a:ln>
            <a:effectLst>
              <a:outerShdw blurRad="50800" dist="38100" algn="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endParaRPr lang="en" sz="1800" dirty="0">
                <a:solidFill>
                  <a:schemeClr val="tx1"/>
                </a:solidFill>
                <a:latin typeface="+mn-lt"/>
                <a:ea typeface="+mn-ea"/>
                <a:cs typeface="+mn-cs"/>
              </a:endParaRPr>
            </a:p>
            <a:p>
              <a:pPr marL="0" lvl="0" indent="0" algn="l" rtl="0">
                <a:lnSpc>
                  <a:spcPct val="100000"/>
                </a:lnSpc>
                <a:spcBef>
                  <a:spcPts val="0"/>
                </a:spcBef>
                <a:spcAft>
                  <a:spcPts val="0"/>
                </a:spcAft>
                <a:buSzPts val="1200"/>
                <a:buNone/>
              </a:pPr>
              <a:endParaRPr lang="en" sz="1800" dirty="0">
                <a:solidFill>
                  <a:schemeClr val="tx1"/>
                </a:solidFill>
                <a:latin typeface="+mn-lt"/>
                <a:ea typeface="+mn-ea"/>
                <a:cs typeface="+mn-cs"/>
              </a:endParaRPr>
            </a:p>
            <a:p>
              <a:pPr marL="0" indent="0"/>
              <a:r>
                <a:rPr lang="en" sz="1800" dirty="0">
                  <a:latin typeface="+mn-lt"/>
                  <a:hlinkClick r:id="rId2" action="ppaction://hlinksldjump">
                    <a:extLst>
                      <a:ext uri="{A12FA001-AC4F-418D-AE19-62706E023703}">
                        <ahyp:hlinkClr xmlns:ahyp="http://schemas.microsoft.com/office/drawing/2018/hyperlinkcolor" val="tx"/>
                      </a:ext>
                    </a:extLst>
                  </a:hlinkClick>
                </a:rPr>
                <a:t>Voice Powered Healthcare Assistant</a:t>
              </a:r>
              <a:endParaRPr lang="en" sz="1800" dirty="0">
                <a:latin typeface="+mn-lt"/>
              </a:endParaRPr>
            </a:p>
          </p:txBody>
        </p:sp>
        <p:cxnSp>
          <p:nvCxnSpPr>
            <p:cNvPr id="7" name="Straight Connector 6">
              <a:extLst>
                <a:ext uri="{FF2B5EF4-FFF2-40B4-BE49-F238E27FC236}">
                  <a16:creationId xmlns:a16="http://schemas.microsoft.com/office/drawing/2014/main" id="{5993389F-87B9-8ED3-BC6B-27CA81D748D1}"/>
                </a:ext>
              </a:extLst>
            </p:cNvPr>
            <p:cNvCxnSpPr>
              <a:cxnSpLocks/>
            </p:cNvCxnSpPr>
            <p:nvPr/>
          </p:nvCxnSpPr>
          <p:spPr>
            <a:xfrm flipV="1">
              <a:off x="4113654" y="730042"/>
              <a:ext cx="0" cy="5518358"/>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C0654B-2064-7F09-035A-EFC65D30D569}"/>
                </a:ext>
              </a:extLst>
            </p:cNvPr>
            <p:cNvCxnSpPr>
              <a:cxnSpLocks/>
            </p:cNvCxnSpPr>
            <p:nvPr/>
          </p:nvCxnSpPr>
          <p:spPr>
            <a:xfrm>
              <a:off x="533400" y="3429000"/>
              <a:ext cx="10438254"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32E2E5-A5AE-C8EA-690C-2611E9790504}"/>
                </a:ext>
              </a:extLst>
            </p:cNvPr>
            <p:cNvCxnSpPr>
              <a:cxnSpLocks/>
            </p:cNvCxnSpPr>
            <p:nvPr/>
          </p:nvCxnSpPr>
          <p:spPr>
            <a:xfrm flipV="1">
              <a:off x="7618854" y="730042"/>
              <a:ext cx="15705" cy="5518358"/>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B51C8C1E-9DA8-2BCB-1113-63BF62B169E9}"/>
                </a:ext>
              </a:extLst>
            </p:cNvPr>
            <p:cNvSpPr/>
            <p:nvPr/>
          </p:nvSpPr>
          <p:spPr>
            <a:xfrm>
              <a:off x="1544978"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0" name="Google Shape;165;p1">
              <a:extLst>
                <a:ext uri="{FF2B5EF4-FFF2-40B4-BE49-F238E27FC236}">
                  <a16:creationId xmlns:a16="http://schemas.microsoft.com/office/drawing/2014/main" id="{29EDAB45-F1F2-DE71-CEC6-AB8AF4CAD421}"/>
                </a:ext>
              </a:extLst>
            </p:cNvPr>
            <p:cNvSpPr txBox="1">
              <a:spLocks/>
            </p:cNvSpPr>
            <p:nvPr/>
          </p:nvSpPr>
          <p:spPr>
            <a:xfrm>
              <a:off x="4628850" y="1447798"/>
              <a:ext cx="2592000" cy="1676395"/>
            </a:xfrm>
            <a:prstGeom prst="rect">
              <a:avLst/>
            </a:prstGeom>
            <a:solidFill>
              <a:schemeClr val="bg1"/>
            </a:solidFill>
            <a:ln>
              <a:solidFill>
                <a:srgbClr val="002060"/>
              </a:solidFill>
            </a:ln>
            <a:effectLst>
              <a:outerShdw blurRad="50800" dist="38100" algn="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endParaRPr lang="en" sz="1800" dirty="0">
                <a:latin typeface="+mn-lt"/>
              </a:endParaRPr>
            </a:p>
            <a:p>
              <a:pPr marL="0" lvl="0" indent="0" algn="l" rtl="0">
                <a:lnSpc>
                  <a:spcPct val="100000"/>
                </a:lnSpc>
                <a:spcBef>
                  <a:spcPts val="0"/>
                </a:spcBef>
                <a:spcAft>
                  <a:spcPts val="0"/>
                </a:spcAft>
                <a:buSzPts val="1200"/>
                <a:buNone/>
              </a:pPr>
              <a:endParaRPr lang="en" sz="1800" dirty="0">
                <a:latin typeface="+mn-lt"/>
              </a:endParaRPr>
            </a:p>
            <a:p>
              <a:pPr marL="0" lvl="0" indent="0"/>
              <a:r>
                <a:rPr lang="en" sz="1800" dirty="0">
                  <a:latin typeface="+mn-lt"/>
                  <a:hlinkClick r:id="rId3" action="ppaction://hlinksldjump">
                    <a:extLst>
                      <a:ext uri="{A12FA001-AC4F-418D-AE19-62706E023703}">
                        <ahyp:hlinkClr xmlns:ahyp="http://schemas.microsoft.com/office/drawing/2018/hyperlinkcolor" val="tx"/>
                      </a:ext>
                    </a:extLst>
                  </a:hlinkClick>
                </a:rPr>
                <a:t>Intelligent Docu</a:t>
              </a:r>
              <a:r>
                <a:rPr lang="en-SG" sz="1800" dirty="0">
                  <a:latin typeface="+mn-lt"/>
                  <a:hlinkClick r:id="rId3" action="ppaction://hlinksldjump">
                    <a:extLst>
                      <a:ext uri="{A12FA001-AC4F-418D-AE19-62706E023703}">
                        <ahyp:hlinkClr xmlns:ahyp="http://schemas.microsoft.com/office/drawing/2018/hyperlinkcolor" val="tx"/>
                      </a:ext>
                    </a:extLst>
                  </a:hlinkClick>
                </a:rPr>
                <a:t>me</a:t>
              </a:r>
              <a:r>
                <a:rPr lang="en" sz="1800" dirty="0">
                  <a:latin typeface="+mn-lt"/>
                  <a:hlinkClick r:id="rId3" action="ppaction://hlinksldjump">
                    <a:extLst>
                      <a:ext uri="{A12FA001-AC4F-418D-AE19-62706E023703}">
                        <ahyp:hlinkClr xmlns:ahyp="http://schemas.microsoft.com/office/drawing/2018/hyperlinkcolor" val="tx"/>
                      </a:ext>
                    </a:extLst>
                  </a:hlinkClick>
                </a:rPr>
                <a:t>nt Processsing for Customer Support</a:t>
              </a:r>
              <a:endParaRPr lang="en" sz="1800" dirty="0">
                <a:latin typeface="+mn-lt"/>
              </a:endParaRPr>
            </a:p>
            <a:p>
              <a:pPr marL="0" lvl="0" indent="0" algn="l" rtl="0">
                <a:lnSpc>
                  <a:spcPct val="100000"/>
                </a:lnSpc>
                <a:spcBef>
                  <a:spcPts val="0"/>
                </a:spcBef>
                <a:spcAft>
                  <a:spcPts val="0"/>
                </a:spcAft>
                <a:buSzPts val="1200"/>
                <a:buNone/>
              </a:pPr>
              <a:endParaRPr lang="en" sz="1800" dirty="0">
                <a:solidFill>
                  <a:schemeClr val="tx1"/>
                </a:solidFill>
                <a:latin typeface="+mn-lt"/>
                <a:ea typeface="+mn-ea"/>
                <a:cs typeface="+mn-cs"/>
              </a:endParaRPr>
            </a:p>
          </p:txBody>
        </p:sp>
        <p:sp>
          <p:nvSpPr>
            <p:cNvPr id="31" name="Google Shape;165;p1">
              <a:extLst>
                <a:ext uri="{FF2B5EF4-FFF2-40B4-BE49-F238E27FC236}">
                  <a16:creationId xmlns:a16="http://schemas.microsoft.com/office/drawing/2014/main" id="{410C3E95-D0B8-B7B0-ECBA-A31EE4639B27}"/>
                </a:ext>
              </a:extLst>
            </p:cNvPr>
            <p:cNvSpPr txBox="1">
              <a:spLocks/>
            </p:cNvSpPr>
            <p:nvPr/>
          </p:nvSpPr>
          <p:spPr>
            <a:xfrm>
              <a:off x="8037994" y="1447800"/>
              <a:ext cx="2563152" cy="1612623"/>
            </a:xfrm>
            <a:prstGeom prst="rect">
              <a:avLst/>
            </a:prstGeom>
            <a:solidFill>
              <a:schemeClr val="bg1"/>
            </a:solidFill>
            <a:ln>
              <a:solidFill>
                <a:srgbClr val="002060"/>
              </a:solidFill>
            </a:ln>
            <a:effectLst>
              <a:outerShdw blurRad="50800" dist="38100" algn="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endParaRPr lang="en" sz="1800" dirty="0">
                <a:latin typeface="+mn-lt"/>
              </a:endParaRPr>
            </a:p>
            <a:p>
              <a:pPr marL="0" lvl="0" indent="0" algn="l" rtl="0">
                <a:lnSpc>
                  <a:spcPct val="100000"/>
                </a:lnSpc>
                <a:spcBef>
                  <a:spcPts val="0"/>
                </a:spcBef>
                <a:spcAft>
                  <a:spcPts val="0"/>
                </a:spcAft>
                <a:buSzPts val="1200"/>
                <a:buNone/>
              </a:pPr>
              <a:endParaRPr lang="en" sz="1800" dirty="0">
                <a:latin typeface="+mn-lt"/>
              </a:endParaRPr>
            </a:p>
            <a:p>
              <a:pPr marL="0" indent="0"/>
              <a:r>
                <a:rPr lang="en" sz="1800" dirty="0">
                  <a:latin typeface="+mn-lt"/>
                  <a:hlinkClick r:id="rId4" action="ppaction://hlinksldjump">
                    <a:extLst>
                      <a:ext uri="{A12FA001-AC4F-418D-AE19-62706E023703}">
                        <ahyp:hlinkClr xmlns:ahyp="http://schemas.microsoft.com/office/drawing/2018/hyperlinkcolor" val="tx"/>
                      </a:ext>
                    </a:extLst>
                  </a:hlinkClick>
                </a:rPr>
                <a:t>Data Retrieval with AI for Sales</a:t>
              </a:r>
              <a:endParaRPr lang="en" sz="1800" dirty="0">
                <a:latin typeface="+mn-lt"/>
              </a:endParaRPr>
            </a:p>
          </p:txBody>
        </p:sp>
        <p:sp>
          <p:nvSpPr>
            <p:cNvPr id="32" name="Google Shape;165;p1">
              <a:extLst>
                <a:ext uri="{FF2B5EF4-FFF2-40B4-BE49-F238E27FC236}">
                  <a16:creationId xmlns:a16="http://schemas.microsoft.com/office/drawing/2014/main" id="{EA717253-4D54-35DA-0716-DBC85F71A16C}"/>
                </a:ext>
              </a:extLst>
            </p:cNvPr>
            <p:cNvSpPr txBox="1">
              <a:spLocks/>
            </p:cNvSpPr>
            <p:nvPr/>
          </p:nvSpPr>
          <p:spPr>
            <a:xfrm>
              <a:off x="913252" y="4368905"/>
              <a:ext cx="2592000" cy="1759054"/>
            </a:xfrm>
            <a:prstGeom prst="rect">
              <a:avLst/>
            </a:prstGeom>
            <a:solidFill>
              <a:schemeClr val="bg1"/>
            </a:solidFill>
            <a:ln>
              <a:solidFill>
                <a:srgbClr val="002060"/>
              </a:solidFill>
            </a:ln>
            <a:effectLst>
              <a:outerShdw blurRad="50800" dist="38100" algn="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endParaRPr lang="en" sz="1800" dirty="0">
                <a:latin typeface="+mn-lt"/>
              </a:endParaRPr>
            </a:p>
            <a:p>
              <a:pPr marL="0" lvl="0" indent="0" algn="l" rtl="0">
                <a:lnSpc>
                  <a:spcPct val="100000"/>
                </a:lnSpc>
                <a:spcBef>
                  <a:spcPts val="0"/>
                </a:spcBef>
                <a:spcAft>
                  <a:spcPts val="0"/>
                </a:spcAft>
                <a:buSzPts val="1200"/>
                <a:buNone/>
              </a:pPr>
              <a:endParaRPr lang="en" sz="1800" dirty="0">
                <a:latin typeface="+mn-lt"/>
              </a:endParaRPr>
            </a:p>
            <a:p>
              <a:pPr marL="0" lvl="0" indent="0"/>
              <a:r>
                <a:rPr lang="en" sz="1800" dirty="0">
                  <a:latin typeface="+mn-lt"/>
                  <a:hlinkClick r:id="rId5" action="ppaction://hlinksldjump">
                    <a:extLst>
                      <a:ext uri="{A12FA001-AC4F-418D-AE19-62706E023703}">
                        <ahyp:hlinkClr xmlns:ahyp="http://schemas.microsoft.com/office/drawing/2018/hyperlinkcolor" val="tx"/>
                      </a:ext>
                    </a:extLst>
                  </a:hlinkClick>
                </a:rPr>
                <a:t>Automated Health Data Assistant</a:t>
              </a:r>
              <a:endParaRPr lang="en" sz="1800" dirty="0">
                <a:latin typeface="+mn-lt"/>
              </a:endParaRPr>
            </a:p>
            <a:p>
              <a:pPr marL="0" lvl="0" indent="0" algn="l" rtl="0">
                <a:lnSpc>
                  <a:spcPct val="100000"/>
                </a:lnSpc>
                <a:spcBef>
                  <a:spcPts val="0"/>
                </a:spcBef>
                <a:spcAft>
                  <a:spcPts val="0"/>
                </a:spcAft>
                <a:buSzPts val="1200"/>
                <a:buNone/>
              </a:pPr>
              <a:endParaRPr lang="en" sz="1800" dirty="0">
                <a:latin typeface="+mn-lt"/>
              </a:endParaRPr>
            </a:p>
          </p:txBody>
        </p:sp>
        <p:sp>
          <p:nvSpPr>
            <p:cNvPr id="33" name="Google Shape;165;p1">
              <a:extLst>
                <a:ext uri="{FF2B5EF4-FFF2-40B4-BE49-F238E27FC236}">
                  <a16:creationId xmlns:a16="http://schemas.microsoft.com/office/drawing/2014/main" id="{55F103A9-8D88-F3D9-69EA-8413A058BC80}"/>
                </a:ext>
              </a:extLst>
            </p:cNvPr>
            <p:cNvSpPr txBox="1">
              <a:spLocks/>
            </p:cNvSpPr>
            <p:nvPr/>
          </p:nvSpPr>
          <p:spPr>
            <a:xfrm>
              <a:off x="4570854" y="4368906"/>
              <a:ext cx="2592000" cy="1725636"/>
            </a:xfrm>
            <a:prstGeom prst="rect">
              <a:avLst/>
            </a:prstGeom>
            <a:solidFill>
              <a:schemeClr val="bg1"/>
            </a:solidFill>
            <a:ln>
              <a:solidFill>
                <a:srgbClr val="002060"/>
              </a:solidFill>
            </a:ln>
            <a:effectLst>
              <a:outerShdw blurRad="50800" dist="38100" algn="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endParaRPr lang="en" sz="1800" dirty="0">
                <a:latin typeface="+mn-lt"/>
              </a:endParaRPr>
            </a:p>
            <a:p>
              <a:pPr marL="0" lvl="0" indent="0" algn="l" rtl="0">
                <a:lnSpc>
                  <a:spcPct val="100000"/>
                </a:lnSpc>
                <a:spcBef>
                  <a:spcPts val="0"/>
                </a:spcBef>
                <a:spcAft>
                  <a:spcPts val="0"/>
                </a:spcAft>
                <a:buSzPts val="1200"/>
                <a:buNone/>
              </a:pPr>
              <a:endParaRPr lang="en" sz="1800" dirty="0">
                <a:latin typeface="+mn-lt"/>
              </a:endParaRPr>
            </a:p>
            <a:p>
              <a:pPr marL="0" indent="0"/>
              <a:r>
                <a:rPr lang="en" sz="1800" dirty="0">
                  <a:latin typeface="+mn-lt"/>
                  <a:hlinkClick r:id="rId6" action="ppaction://hlinksldjump">
                    <a:extLst>
                      <a:ext uri="{A12FA001-AC4F-418D-AE19-62706E023703}">
                        <ahyp:hlinkClr xmlns:ahyp="http://schemas.microsoft.com/office/drawing/2018/hyperlinkcolor" val="tx"/>
                      </a:ext>
                    </a:extLst>
                  </a:hlinkClick>
                </a:rPr>
                <a:t>Workforce Attendance Tracking with Facial Recognition &amp; Location </a:t>
              </a:r>
              <a:endParaRPr lang="en" sz="1800" dirty="0">
                <a:latin typeface="+mj-lt"/>
              </a:endParaRPr>
            </a:p>
            <a:p>
              <a:pPr marL="0" indent="0"/>
              <a:endParaRPr lang="en" sz="1800" dirty="0">
                <a:latin typeface="+mn-lt"/>
              </a:endParaRPr>
            </a:p>
            <a:p>
              <a:pPr marL="0" lvl="0" indent="0" algn="l" rtl="0">
                <a:lnSpc>
                  <a:spcPct val="100000"/>
                </a:lnSpc>
                <a:spcBef>
                  <a:spcPts val="0"/>
                </a:spcBef>
                <a:spcAft>
                  <a:spcPts val="0"/>
                </a:spcAft>
                <a:buSzPts val="1200"/>
                <a:buNone/>
              </a:pPr>
              <a:endParaRPr lang="en" sz="1800" dirty="0">
                <a:latin typeface="+mn-lt"/>
              </a:endParaRPr>
            </a:p>
          </p:txBody>
        </p:sp>
        <p:sp>
          <p:nvSpPr>
            <p:cNvPr id="34" name="Google Shape;165;p1">
              <a:extLst>
                <a:ext uri="{FF2B5EF4-FFF2-40B4-BE49-F238E27FC236}">
                  <a16:creationId xmlns:a16="http://schemas.microsoft.com/office/drawing/2014/main" id="{4E36404E-0AE4-ED16-BF81-7FA0201C1278}"/>
                </a:ext>
              </a:extLst>
            </p:cNvPr>
            <p:cNvSpPr txBox="1">
              <a:spLocks/>
            </p:cNvSpPr>
            <p:nvPr/>
          </p:nvSpPr>
          <p:spPr>
            <a:xfrm>
              <a:off x="7999854" y="4292706"/>
              <a:ext cx="2592000" cy="1801836"/>
            </a:xfrm>
            <a:prstGeom prst="rect">
              <a:avLst/>
            </a:prstGeom>
            <a:solidFill>
              <a:schemeClr val="bg1"/>
            </a:solidFill>
            <a:ln>
              <a:solidFill>
                <a:srgbClr val="002060"/>
              </a:solidFill>
            </a:ln>
            <a:effectLst>
              <a:outerShdw blurRad="50800" dist="38100" algn="l"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endParaRPr lang="en" sz="1800" dirty="0">
                <a:latin typeface="+mn-lt"/>
              </a:endParaRPr>
            </a:p>
            <a:p>
              <a:pPr marL="0" lvl="0" indent="0" algn="l" rtl="0">
                <a:lnSpc>
                  <a:spcPct val="100000"/>
                </a:lnSpc>
                <a:spcBef>
                  <a:spcPts val="0"/>
                </a:spcBef>
                <a:spcAft>
                  <a:spcPts val="0"/>
                </a:spcAft>
                <a:buSzPts val="1200"/>
                <a:buNone/>
              </a:pPr>
              <a:endParaRPr lang="en" sz="1800" dirty="0">
                <a:latin typeface="+mn-lt"/>
              </a:endParaRPr>
            </a:p>
            <a:p>
              <a:pPr marL="0" lvl="0" indent="0"/>
              <a:r>
                <a:rPr lang="en" sz="1800" dirty="0">
                  <a:latin typeface="+mn-lt"/>
                  <a:hlinkClick r:id="rId7" action="ppaction://hlinksldjump">
                    <a:extLst>
                      <a:ext uri="{A12FA001-AC4F-418D-AE19-62706E023703}">
                        <ahyp:hlinkClr xmlns:ahyp="http://schemas.microsoft.com/office/drawing/2018/hyperlinkcolor" val="tx"/>
                      </a:ext>
                    </a:extLst>
                  </a:hlinkClick>
                </a:rPr>
                <a:t>CV shortlisting based on dynamic Job Skills Requirements</a:t>
              </a:r>
              <a:endParaRPr lang="en" sz="1800" dirty="0">
                <a:latin typeface="+mn-lt"/>
              </a:endParaRPr>
            </a:p>
            <a:p>
              <a:pPr marL="0" lvl="0" indent="0" algn="l" rtl="0">
                <a:lnSpc>
                  <a:spcPct val="100000"/>
                </a:lnSpc>
                <a:spcBef>
                  <a:spcPts val="0"/>
                </a:spcBef>
                <a:spcAft>
                  <a:spcPts val="0"/>
                </a:spcAft>
                <a:buSzPts val="1200"/>
                <a:buNone/>
              </a:pPr>
              <a:endParaRPr lang="en" sz="1800" dirty="0">
                <a:latin typeface="+mn-lt"/>
              </a:endParaRPr>
            </a:p>
          </p:txBody>
        </p:sp>
        <p:sp>
          <p:nvSpPr>
            <p:cNvPr id="41" name="Rectangle 40">
              <a:extLst>
                <a:ext uri="{FF2B5EF4-FFF2-40B4-BE49-F238E27FC236}">
                  <a16:creationId xmlns:a16="http://schemas.microsoft.com/office/drawing/2014/main" id="{C07B4DBF-6C82-B418-FF39-1C0639E6F40E}"/>
                </a:ext>
              </a:extLst>
            </p:cNvPr>
            <p:cNvSpPr/>
            <p:nvPr/>
          </p:nvSpPr>
          <p:spPr>
            <a:xfrm>
              <a:off x="900922" y="902115"/>
              <a:ext cx="2592000" cy="62188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2" name="Oval 41">
              <a:extLst>
                <a:ext uri="{FF2B5EF4-FFF2-40B4-BE49-F238E27FC236}">
                  <a16:creationId xmlns:a16="http://schemas.microsoft.com/office/drawing/2014/main" id="{AF751565-3C33-F2C4-04E5-159FABCB21B7}"/>
                </a:ext>
              </a:extLst>
            </p:cNvPr>
            <p:cNvSpPr/>
            <p:nvPr/>
          </p:nvSpPr>
          <p:spPr>
            <a:xfrm>
              <a:off x="1790984" y="1127021"/>
              <a:ext cx="739877" cy="729565"/>
            </a:xfrm>
            <a:prstGeom prst="ellipse">
              <a:avLst/>
            </a:prstGeom>
            <a:solidFill>
              <a:srgbClr val="FFC000"/>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pic>
          <p:nvPicPr>
            <p:cNvPr id="44" name="Graphic 43" descr="Artificial Intelligence outline">
              <a:extLst>
                <a:ext uri="{FF2B5EF4-FFF2-40B4-BE49-F238E27FC236}">
                  <a16:creationId xmlns:a16="http://schemas.microsoft.com/office/drawing/2014/main" id="{255D27DD-A9D0-8C79-2387-11E489C953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16390" y="1152014"/>
              <a:ext cx="743972" cy="743972"/>
            </a:xfrm>
            <a:prstGeom prst="rect">
              <a:avLst/>
            </a:prstGeom>
          </p:spPr>
        </p:pic>
        <p:sp>
          <p:nvSpPr>
            <p:cNvPr id="47" name="Rectangle 46">
              <a:extLst>
                <a:ext uri="{FF2B5EF4-FFF2-40B4-BE49-F238E27FC236}">
                  <a16:creationId xmlns:a16="http://schemas.microsoft.com/office/drawing/2014/main" id="{9B3B893F-3977-9781-3DAC-1F20A799D8CD}"/>
                </a:ext>
              </a:extLst>
            </p:cNvPr>
            <p:cNvSpPr/>
            <p:nvPr/>
          </p:nvSpPr>
          <p:spPr>
            <a:xfrm>
              <a:off x="4628852" y="914400"/>
              <a:ext cx="2592000" cy="62188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8" name="Oval 47">
              <a:extLst>
                <a:ext uri="{FF2B5EF4-FFF2-40B4-BE49-F238E27FC236}">
                  <a16:creationId xmlns:a16="http://schemas.microsoft.com/office/drawing/2014/main" id="{0243E02E-35D3-075C-D431-6D3E0FF4BD7D}"/>
                </a:ext>
              </a:extLst>
            </p:cNvPr>
            <p:cNvSpPr/>
            <p:nvPr/>
          </p:nvSpPr>
          <p:spPr>
            <a:xfrm>
              <a:off x="5518914" y="1139306"/>
              <a:ext cx="739877" cy="729565"/>
            </a:xfrm>
            <a:prstGeom prst="ellipse">
              <a:avLst/>
            </a:prstGeom>
            <a:solidFill>
              <a:srgbClr val="FFC000"/>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pic>
          <p:nvPicPr>
            <p:cNvPr id="46" name="Graphic 45" descr="Folder Search with solid fill">
              <a:extLst>
                <a:ext uri="{FF2B5EF4-FFF2-40B4-BE49-F238E27FC236}">
                  <a16:creationId xmlns:a16="http://schemas.microsoft.com/office/drawing/2014/main" id="{9AF9DFA2-7C18-D822-D929-AD0EBF84D1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15493" y="1234517"/>
              <a:ext cx="546717" cy="546717"/>
            </a:xfrm>
            <a:prstGeom prst="rect">
              <a:avLst/>
            </a:prstGeom>
          </p:spPr>
        </p:pic>
        <p:sp>
          <p:nvSpPr>
            <p:cNvPr id="51" name="Rectangle 50">
              <a:extLst>
                <a:ext uri="{FF2B5EF4-FFF2-40B4-BE49-F238E27FC236}">
                  <a16:creationId xmlns:a16="http://schemas.microsoft.com/office/drawing/2014/main" id="{E88C03F3-A5AB-A8DD-4749-D0B98F781407}"/>
                </a:ext>
              </a:extLst>
            </p:cNvPr>
            <p:cNvSpPr/>
            <p:nvPr/>
          </p:nvSpPr>
          <p:spPr>
            <a:xfrm>
              <a:off x="8052654" y="914400"/>
              <a:ext cx="2538000" cy="62188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2" name="Oval 51">
              <a:extLst>
                <a:ext uri="{FF2B5EF4-FFF2-40B4-BE49-F238E27FC236}">
                  <a16:creationId xmlns:a16="http://schemas.microsoft.com/office/drawing/2014/main" id="{8B608832-3403-81B9-B36C-8EC015992ECF}"/>
                </a:ext>
              </a:extLst>
            </p:cNvPr>
            <p:cNvSpPr/>
            <p:nvPr/>
          </p:nvSpPr>
          <p:spPr>
            <a:xfrm>
              <a:off x="8942716" y="1139306"/>
              <a:ext cx="739877" cy="729565"/>
            </a:xfrm>
            <a:prstGeom prst="ellipse">
              <a:avLst/>
            </a:prstGeom>
            <a:solidFill>
              <a:srgbClr val="FFC000"/>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pic>
          <p:nvPicPr>
            <p:cNvPr id="55" name="Graphic 54" descr="Chat bubble outline">
              <a:extLst>
                <a:ext uri="{FF2B5EF4-FFF2-40B4-BE49-F238E27FC236}">
                  <a16:creationId xmlns:a16="http://schemas.microsoft.com/office/drawing/2014/main" id="{EC7EEDBB-0C2D-834F-53CC-987540BCE8D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56165" y="1244703"/>
              <a:ext cx="558282" cy="558282"/>
            </a:xfrm>
            <a:prstGeom prst="rect">
              <a:avLst/>
            </a:prstGeom>
          </p:spPr>
        </p:pic>
        <p:sp>
          <p:nvSpPr>
            <p:cNvPr id="56" name="Rectangle 55">
              <a:extLst>
                <a:ext uri="{FF2B5EF4-FFF2-40B4-BE49-F238E27FC236}">
                  <a16:creationId xmlns:a16="http://schemas.microsoft.com/office/drawing/2014/main" id="{FAA72AD9-9E94-63BB-5BA5-959D17422C80}"/>
                </a:ext>
              </a:extLst>
            </p:cNvPr>
            <p:cNvSpPr/>
            <p:nvPr/>
          </p:nvSpPr>
          <p:spPr>
            <a:xfrm>
              <a:off x="913254" y="3871635"/>
              <a:ext cx="2592000" cy="62188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7" name="Oval 56">
              <a:extLst>
                <a:ext uri="{FF2B5EF4-FFF2-40B4-BE49-F238E27FC236}">
                  <a16:creationId xmlns:a16="http://schemas.microsoft.com/office/drawing/2014/main" id="{43DA911B-7E10-8D16-E913-742A3B721859}"/>
                </a:ext>
              </a:extLst>
            </p:cNvPr>
            <p:cNvSpPr/>
            <p:nvPr/>
          </p:nvSpPr>
          <p:spPr>
            <a:xfrm>
              <a:off x="1803316" y="4096541"/>
              <a:ext cx="739877" cy="729565"/>
            </a:xfrm>
            <a:prstGeom prst="ellipse">
              <a:avLst/>
            </a:prstGeom>
            <a:solidFill>
              <a:srgbClr val="FFC000"/>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58" name="Rectangle 57">
              <a:extLst>
                <a:ext uri="{FF2B5EF4-FFF2-40B4-BE49-F238E27FC236}">
                  <a16:creationId xmlns:a16="http://schemas.microsoft.com/office/drawing/2014/main" id="{062E4D26-8902-B5AA-C242-9654963483B6}"/>
                </a:ext>
              </a:extLst>
            </p:cNvPr>
            <p:cNvSpPr/>
            <p:nvPr/>
          </p:nvSpPr>
          <p:spPr>
            <a:xfrm>
              <a:off x="4565454" y="3835506"/>
              <a:ext cx="2592000" cy="62188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9" name="Oval 58">
              <a:extLst>
                <a:ext uri="{FF2B5EF4-FFF2-40B4-BE49-F238E27FC236}">
                  <a16:creationId xmlns:a16="http://schemas.microsoft.com/office/drawing/2014/main" id="{2E9C94A5-A7EF-32CB-FDA2-E28B297AA137}"/>
                </a:ext>
              </a:extLst>
            </p:cNvPr>
            <p:cNvSpPr/>
            <p:nvPr/>
          </p:nvSpPr>
          <p:spPr>
            <a:xfrm>
              <a:off x="5455516" y="4060412"/>
              <a:ext cx="739877" cy="729565"/>
            </a:xfrm>
            <a:prstGeom prst="ellipse">
              <a:avLst/>
            </a:prstGeom>
            <a:solidFill>
              <a:srgbClr val="FFC000"/>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60" name="Rectangle 59">
              <a:extLst>
                <a:ext uri="{FF2B5EF4-FFF2-40B4-BE49-F238E27FC236}">
                  <a16:creationId xmlns:a16="http://schemas.microsoft.com/office/drawing/2014/main" id="{F498EBD8-9C80-F123-F048-644162B3A9EF}"/>
                </a:ext>
              </a:extLst>
            </p:cNvPr>
            <p:cNvSpPr/>
            <p:nvPr/>
          </p:nvSpPr>
          <p:spPr>
            <a:xfrm>
              <a:off x="7999854" y="3795435"/>
              <a:ext cx="2592000" cy="62188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1" name="Oval 60">
              <a:extLst>
                <a:ext uri="{FF2B5EF4-FFF2-40B4-BE49-F238E27FC236}">
                  <a16:creationId xmlns:a16="http://schemas.microsoft.com/office/drawing/2014/main" id="{30072CA8-14FF-F5FC-E446-5A9D74C6F9C4}"/>
                </a:ext>
              </a:extLst>
            </p:cNvPr>
            <p:cNvSpPr/>
            <p:nvPr/>
          </p:nvSpPr>
          <p:spPr>
            <a:xfrm>
              <a:off x="8889916" y="4020341"/>
              <a:ext cx="739877" cy="729565"/>
            </a:xfrm>
            <a:prstGeom prst="ellipse">
              <a:avLst/>
            </a:prstGeom>
            <a:solidFill>
              <a:srgbClr val="FFC000"/>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pic>
          <p:nvPicPr>
            <p:cNvPr id="63" name="Graphic 62" descr="Heartbeat outline">
              <a:extLst>
                <a:ext uri="{FF2B5EF4-FFF2-40B4-BE49-F238E27FC236}">
                  <a16:creationId xmlns:a16="http://schemas.microsoft.com/office/drawing/2014/main" id="{22AF68D4-002E-80F4-FD0C-30BCA97ED6E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875461" y="4217250"/>
              <a:ext cx="552540" cy="552540"/>
            </a:xfrm>
            <a:prstGeom prst="rect">
              <a:avLst/>
            </a:prstGeom>
          </p:spPr>
        </p:pic>
        <p:pic>
          <p:nvPicPr>
            <p:cNvPr id="65" name="Graphic 64" descr="Employee badge outline">
              <a:extLst>
                <a:ext uri="{FF2B5EF4-FFF2-40B4-BE49-F238E27FC236}">
                  <a16:creationId xmlns:a16="http://schemas.microsoft.com/office/drawing/2014/main" id="{6D427615-147B-E2EC-7D26-66F3C339AE0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49020" y="4190992"/>
              <a:ext cx="518835" cy="518835"/>
            </a:xfrm>
            <a:prstGeom prst="rect">
              <a:avLst/>
            </a:prstGeom>
          </p:spPr>
        </p:pic>
        <p:pic>
          <p:nvPicPr>
            <p:cNvPr id="67" name="Graphic 66" descr="Contract with solid fill">
              <a:extLst>
                <a:ext uri="{FF2B5EF4-FFF2-40B4-BE49-F238E27FC236}">
                  <a16:creationId xmlns:a16="http://schemas.microsoft.com/office/drawing/2014/main" id="{524342AA-8BE7-F255-F71F-E823D96FF01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044949" y="4140306"/>
              <a:ext cx="457200" cy="457200"/>
            </a:xfrm>
            <a:prstGeom prst="rect">
              <a:avLst/>
            </a:prstGeom>
          </p:spPr>
        </p:pic>
      </p:grpSp>
      <p:sp>
        <p:nvSpPr>
          <p:cNvPr id="68" name="Title 1">
            <a:extLst>
              <a:ext uri="{FF2B5EF4-FFF2-40B4-BE49-F238E27FC236}">
                <a16:creationId xmlns:a16="http://schemas.microsoft.com/office/drawing/2014/main" id="{F9A67BB4-6F54-A7FA-F0D1-DC8289C3BC13}"/>
              </a:ext>
            </a:extLst>
          </p:cNvPr>
          <p:cNvSpPr txBox="1">
            <a:spLocks/>
          </p:cNvSpPr>
          <p:nvPr/>
        </p:nvSpPr>
        <p:spPr>
          <a:xfrm>
            <a:off x="76200" y="20061"/>
            <a:ext cx="9526453"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Gen AI Use Cases</a:t>
            </a:r>
          </a:p>
        </p:txBody>
      </p:sp>
    </p:spTree>
    <p:extLst>
      <p:ext uri="{BB962C8B-B14F-4D97-AF65-F5344CB8AC3E}">
        <p14:creationId xmlns:p14="http://schemas.microsoft.com/office/powerpoint/2010/main" val="15518248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9526453"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Gen AI Key Benefits</a:t>
            </a:r>
          </a:p>
        </p:txBody>
      </p:sp>
      <p:sp>
        <p:nvSpPr>
          <p:cNvPr id="66" name="Google Shape;165;p1">
            <a:extLst>
              <a:ext uri="{FF2B5EF4-FFF2-40B4-BE49-F238E27FC236}">
                <a16:creationId xmlns:a16="http://schemas.microsoft.com/office/drawing/2014/main" id="{2AC2C892-9AE2-D214-4C56-B4BE0590D73E}"/>
              </a:ext>
            </a:extLst>
          </p:cNvPr>
          <p:cNvSpPr txBox="1">
            <a:spLocks noGrp="1"/>
          </p:cNvSpPr>
          <p:nvPr/>
        </p:nvSpPr>
        <p:spPr>
          <a:xfrm>
            <a:off x="914400" y="914400"/>
            <a:ext cx="4114800" cy="900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r>
              <a:rPr lang="en-US" sz="1200" b="1" dirty="0">
                <a:latin typeface="+mj-lt"/>
              </a:rPr>
              <a:t>Gen AI models can be trained to understand the intent and meaning behind a user's natural language query. This eliminates the need for users to learn complex database query languages (like SQL)</a:t>
            </a:r>
            <a:endParaRPr sz="1200" b="1" dirty="0"/>
          </a:p>
        </p:txBody>
      </p:sp>
      <p:sp>
        <p:nvSpPr>
          <p:cNvPr id="68" name="Google Shape;165;p1">
            <a:extLst>
              <a:ext uri="{FF2B5EF4-FFF2-40B4-BE49-F238E27FC236}">
                <a16:creationId xmlns:a16="http://schemas.microsoft.com/office/drawing/2014/main" id="{B11F4A70-5106-FE9E-7B28-1B7C81555F39}"/>
              </a:ext>
            </a:extLst>
          </p:cNvPr>
          <p:cNvSpPr txBox="1">
            <a:spLocks noGrp="1"/>
          </p:cNvSpPr>
          <p:nvPr/>
        </p:nvSpPr>
        <p:spPr>
          <a:xfrm>
            <a:off x="7391400" y="838200"/>
            <a:ext cx="4114800" cy="900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r>
              <a:rPr lang="en-US" sz="1200" b="1" dirty="0">
                <a:latin typeface="+mj-lt"/>
              </a:rPr>
              <a:t>Gen AI allows for a conversational interface where users can interact with the database in a back-and-forth manner. Users can ask follow-up questions based on the initial results, refine their search criteria, and have a more natural dialogue with the data</a:t>
            </a:r>
            <a:endParaRPr sz="1200" b="1" dirty="0"/>
          </a:p>
        </p:txBody>
      </p:sp>
      <p:sp>
        <p:nvSpPr>
          <p:cNvPr id="69" name="Google Shape;165;p1">
            <a:extLst>
              <a:ext uri="{FF2B5EF4-FFF2-40B4-BE49-F238E27FC236}">
                <a16:creationId xmlns:a16="http://schemas.microsoft.com/office/drawing/2014/main" id="{27B1566F-9761-FF44-68EE-47FE74C2A471}"/>
              </a:ext>
            </a:extLst>
          </p:cNvPr>
          <p:cNvSpPr txBox="1">
            <a:spLocks noGrp="1"/>
          </p:cNvSpPr>
          <p:nvPr/>
        </p:nvSpPr>
        <p:spPr>
          <a:xfrm>
            <a:off x="152400" y="3062308"/>
            <a:ext cx="3962400" cy="900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r>
              <a:rPr lang="en-US" sz="1200" b="1" dirty="0">
                <a:latin typeface="+mj-lt"/>
              </a:rPr>
              <a:t>Gen AI can be used to automatically classify documents based on their content. This can be helpful for organizing large document collections and making them easier to search and navigate. For example, the AI can categorize documents by department, project, or topic.</a:t>
            </a:r>
            <a:endParaRPr sz="1200" b="1" dirty="0"/>
          </a:p>
        </p:txBody>
      </p:sp>
      <p:sp>
        <p:nvSpPr>
          <p:cNvPr id="70" name="Google Shape;165;p1">
            <a:extLst>
              <a:ext uri="{FF2B5EF4-FFF2-40B4-BE49-F238E27FC236}">
                <a16:creationId xmlns:a16="http://schemas.microsoft.com/office/drawing/2014/main" id="{EAC23E3C-8DC9-35D3-2429-16E041D023B3}"/>
              </a:ext>
            </a:extLst>
          </p:cNvPr>
          <p:cNvSpPr txBox="1">
            <a:spLocks noGrp="1"/>
          </p:cNvSpPr>
          <p:nvPr/>
        </p:nvSpPr>
        <p:spPr>
          <a:xfrm>
            <a:off x="8305800" y="3124200"/>
            <a:ext cx="3886200" cy="900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r>
              <a:rPr lang="en-US" sz="1200" b="1" dirty="0">
                <a:latin typeface="+mj-lt"/>
              </a:rPr>
              <a:t>AI can go beyond simply retrieving data. It can analyze the results, identify trends and patterns, and provide summaries or insights in natural language. This empowers users to gain deeper understanding from their queries</a:t>
            </a:r>
            <a:endParaRPr lang="en-US" sz="1200" b="1" dirty="0"/>
          </a:p>
        </p:txBody>
      </p:sp>
      <p:sp>
        <p:nvSpPr>
          <p:cNvPr id="71" name="Google Shape;165;p1">
            <a:extLst>
              <a:ext uri="{FF2B5EF4-FFF2-40B4-BE49-F238E27FC236}">
                <a16:creationId xmlns:a16="http://schemas.microsoft.com/office/drawing/2014/main" id="{19803EFE-8AF9-B5DC-F720-E4F87E3BDD69}"/>
              </a:ext>
            </a:extLst>
          </p:cNvPr>
          <p:cNvSpPr txBox="1">
            <a:spLocks noGrp="1"/>
          </p:cNvSpPr>
          <p:nvPr/>
        </p:nvSpPr>
        <p:spPr>
          <a:xfrm>
            <a:off x="7467600" y="5043508"/>
            <a:ext cx="4114800" cy="900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lvl="0" indent="0" algn="l" rtl="0">
              <a:lnSpc>
                <a:spcPct val="100000"/>
              </a:lnSpc>
              <a:spcBef>
                <a:spcPts val="0"/>
              </a:spcBef>
              <a:spcAft>
                <a:spcPts val="0"/>
              </a:spcAft>
              <a:buSzPts val="1200"/>
              <a:buNone/>
            </a:pPr>
            <a:r>
              <a:rPr lang="en-US" sz="1200" b="1" dirty="0">
                <a:latin typeface="+mj-lt"/>
              </a:rPr>
              <a:t>Gen AI models can be trained to identify unusual patterns in location data. For instance, if an employee frequently clocks in from a location far outside the geofence, the system can flag it for potential investigation</a:t>
            </a:r>
            <a:endParaRPr sz="1200" b="1" dirty="0"/>
          </a:p>
        </p:txBody>
      </p:sp>
      <p:sp>
        <p:nvSpPr>
          <p:cNvPr id="72" name="Google Shape;165;p1">
            <a:extLst>
              <a:ext uri="{FF2B5EF4-FFF2-40B4-BE49-F238E27FC236}">
                <a16:creationId xmlns:a16="http://schemas.microsoft.com/office/drawing/2014/main" id="{DDD6D401-3BD2-7A85-E469-DAAA0FC0A8A7}"/>
              </a:ext>
            </a:extLst>
          </p:cNvPr>
          <p:cNvSpPr txBox="1">
            <a:spLocks noGrp="1"/>
          </p:cNvSpPr>
          <p:nvPr/>
        </p:nvSpPr>
        <p:spPr>
          <a:xfrm>
            <a:off x="914400" y="5119708"/>
            <a:ext cx="4114800" cy="900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152400" indent="0"/>
            <a:r>
              <a:rPr lang="en-US" sz="1200" b="1" dirty="0">
                <a:latin typeface="+mj-lt"/>
              </a:rPr>
              <a:t>Gen AI bases systems can generate concise summaries of specific documents or a collection of documents.</a:t>
            </a:r>
            <a:endParaRPr lang="en-SG" sz="1200" b="1" dirty="0">
              <a:latin typeface="+mj-lt"/>
            </a:endParaRPr>
          </a:p>
          <a:p>
            <a:pPr marL="0" lvl="0" indent="0" algn="l" rtl="0">
              <a:lnSpc>
                <a:spcPct val="100000"/>
              </a:lnSpc>
              <a:spcBef>
                <a:spcPts val="0"/>
              </a:spcBef>
              <a:spcAft>
                <a:spcPts val="0"/>
              </a:spcAft>
              <a:buSzPts val="1200"/>
              <a:buNone/>
            </a:pPr>
            <a:endParaRPr lang="en" sz="1600" b="1" dirty="0"/>
          </a:p>
          <a:p>
            <a:pPr marL="152400" indent="0"/>
            <a:endParaRPr lang="en-US" sz="1200" dirty="0">
              <a:latin typeface="+mj-lt"/>
            </a:endParaRPr>
          </a:p>
        </p:txBody>
      </p:sp>
      <p:graphicFrame>
        <p:nvGraphicFramePr>
          <p:cNvPr id="3" name="Diagram 2">
            <a:extLst>
              <a:ext uri="{FF2B5EF4-FFF2-40B4-BE49-F238E27FC236}">
                <a16:creationId xmlns:a16="http://schemas.microsoft.com/office/drawing/2014/main" id="{ADAF5FD7-E878-20F5-C587-B91440917892}"/>
              </a:ext>
            </a:extLst>
          </p:cNvPr>
          <p:cNvGraphicFramePr/>
          <p:nvPr>
            <p:extLst>
              <p:ext uri="{D42A27DB-BD31-4B8C-83A1-F6EECF244321}">
                <p14:modId xmlns:p14="http://schemas.microsoft.com/office/powerpoint/2010/main" val="361944132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75397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9526453"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Voice Powered Healthcare Assistant</a:t>
            </a:r>
          </a:p>
          <a:p>
            <a:pPr algn="l"/>
            <a:endParaRPr lang="en-SG" sz="3200" b="1" dirty="0">
              <a:solidFill>
                <a:srgbClr val="C00000"/>
              </a:solidFill>
            </a:endParaRP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6" name="Google Shape;165;p1">
            <a:extLst>
              <a:ext uri="{FF2B5EF4-FFF2-40B4-BE49-F238E27FC236}">
                <a16:creationId xmlns:a16="http://schemas.microsoft.com/office/drawing/2014/main" id="{C3F88640-6AAA-857A-04E0-BEDD3D28FA7C}"/>
              </a:ext>
            </a:extLst>
          </p:cNvPr>
          <p:cNvSpPr txBox="1">
            <a:spLocks noGrp="1"/>
          </p:cNvSpPr>
          <p:nvPr/>
        </p:nvSpPr>
        <p:spPr>
          <a:xfrm>
            <a:off x="1524000" y="595219"/>
            <a:ext cx="9526452" cy="2376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1800" b="1" dirty="0">
                <a:latin typeface="+mj-lt"/>
                <a:sym typeface="Roboto"/>
              </a:rPr>
              <a:t>Problem Statement</a:t>
            </a:r>
            <a:r>
              <a:rPr lang="en-US" sz="1800" dirty="0">
                <a:latin typeface="+mj-lt"/>
                <a:sym typeface="Roboto"/>
              </a:rPr>
              <a:t>: </a:t>
            </a:r>
            <a:r>
              <a:rPr lang="en-US" sz="1800" dirty="0">
                <a:latin typeface="+mj-lt"/>
              </a:rPr>
              <a:t>Relying on traditional electronic health record searches is slow and inefficient with overwhelming data and complex system</a:t>
            </a:r>
            <a:endParaRPr lang="en-US" sz="1800" dirty="0">
              <a:latin typeface="+mj-lt"/>
              <a:sym typeface="Roboto"/>
            </a:endParaRPr>
          </a:p>
          <a:p>
            <a:pPr marL="0" indent="0"/>
            <a:endParaRPr lang="en-US" sz="1800" b="1" dirty="0">
              <a:latin typeface="+mj-lt"/>
              <a:sym typeface="Roboto"/>
            </a:endParaRPr>
          </a:p>
          <a:p>
            <a:pPr marL="0" indent="0"/>
            <a:r>
              <a:rPr lang="en-US" sz="1800" b="1" dirty="0">
                <a:latin typeface="+mj-lt"/>
                <a:sym typeface="Roboto"/>
              </a:rPr>
              <a:t>Solution: </a:t>
            </a:r>
            <a:r>
              <a:rPr lang="en-US" sz="1800" dirty="0">
                <a:latin typeface="+mj-lt"/>
                <a:sym typeface="Roboto"/>
              </a:rPr>
              <a:t>Implementation of an automated data retrieval system from the database, eliminating the necessity for crafting technical queries. This system operates based on requirements expressed in natural language, streamlining the data retrieval process and enhancing accessibility for non-technical users</a:t>
            </a:r>
            <a:endParaRPr sz="2800" dirty="0">
              <a:latin typeface="+mj-lt"/>
            </a:endParaRPr>
          </a:p>
        </p:txBody>
      </p:sp>
      <p:grpSp>
        <p:nvGrpSpPr>
          <p:cNvPr id="32" name="Group 31">
            <a:extLst>
              <a:ext uri="{FF2B5EF4-FFF2-40B4-BE49-F238E27FC236}">
                <a16:creationId xmlns:a16="http://schemas.microsoft.com/office/drawing/2014/main" id="{0397B1EC-A1C2-1A94-3853-25C9A9BB9CA5}"/>
              </a:ext>
            </a:extLst>
          </p:cNvPr>
          <p:cNvGrpSpPr/>
          <p:nvPr/>
        </p:nvGrpSpPr>
        <p:grpSpPr>
          <a:xfrm>
            <a:off x="2667000" y="3359426"/>
            <a:ext cx="6858000" cy="2841706"/>
            <a:chOff x="2286000" y="3359426"/>
            <a:chExt cx="6858000" cy="2841706"/>
          </a:xfrm>
        </p:grpSpPr>
        <p:pic>
          <p:nvPicPr>
            <p:cNvPr id="4" name="Graphic 3" descr="Radio microphone with solid fill">
              <a:extLst>
                <a:ext uri="{FF2B5EF4-FFF2-40B4-BE49-F238E27FC236}">
                  <a16:creationId xmlns:a16="http://schemas.microsoft.com/office/drawing/2014/main" id="{37086187-6750-F8FB-B1A6-BA0A6C37C8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40087" y="3733800"/>
              <a:ext cx="914400" cy="914400"/>
            </a:xfrm>
            <a:prstGeom prst="rect">
              <a:avLst/>
            </a:prstGeom>
          </p:spPr>
        </p:pic>
        <p:pic>
          <p:nvPicPr>
            <p:cNvPr id="10" name="Graphic 9" descr="Network diagram with solid fill">
              <a:extLst>
                <a:ext uri="{FF2B5EF4-FFF2-40B4-BE49-F238E27FC236}">
                  <a16:creationId xmlns:a16="http://schemas.microsoft.com/office/drawing/2014/main" id="{073FB593-DD21-B891-E635-AC967FACE0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98" y="3760304"/>
              <a:ext cx="914400" cy="914400"/>
            </a:xfrm>
            <a:prstGeom prst="rect">
              <a:avLst/>
            </a:prstGeom>
          </p:spPr>
        </p:pic>
        <p:pic>
          <p:nvPicPr>
            <p:cNvPr id="13" name="Graphic 12" descr="Medical with solid fill">
              <a:extLst>
                <a:ext uri="{FF2B5EF4-FFF2-40B4-BE49-F238E27FC236}">
                  <a16:creationId xmlns:a16="http://schemas.microsoft.com/office/drawing/2014/main" id="{3F3F0EEB-D577-5870-8448-46E39C4D07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1509" y="5286732"/>
              <a:ext cx="914400" cy="914400"/>
            </a:xfrm>
            <a:prstGeom prst="rect">
              <a:avLst/>
            </a:prstGeom>
          </p:spPr>
        </p:pic>
        <p:pic>
          <p:nvPicPr>
            <p:cNvPr id="15" name="Graphic 14" descr="Doctor female with solid fill">
              <a:extLst>
                <a:ext uri="{FF2B5EF4-FFF2-40B4-BE49-F238E27FC236}">
                  <a16:creationId xmlns:a16="http://schemas.microsoft.com/office/drawing/2014/main" id="{3CCD9470-1884-DF44-01F9-00A68A7AFC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76600" y="4273826"/>
              <a:ext cx="914400" cy="914400"/>
            </a:xfrm>
            <a:prstGeom prst="rect">
              <a:avLst/>
            </a:prstGeom>
          </p:spPr>
        </p:pic>
        <p:pic>
          <p:nvPicPr>
            <p:cNvPr id="17" name="Graphic 16" descr="Sling with solid fill">
              <a:extLst>
                <a:ext uri="{FF2B5EF4-FFF2-40B4-BE49-F238E27FC236}">
                  <a16:creationId xmlns:a16="http://schemas.microsoft.com/office/drawing/2014/main" id="{46F1106E-2EFE-3537-4B86-569F20FEF02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76600" y="3359426"/>
              <a:ext cx="914400" cy="914400"/>
            </a:xfrm>
            <a:prstGeom prst="rect">
              <a:avLst/>
            </a:prstGeom>
          </p:spPr>
        </p:pic>
        <p:pic>
          <p:nvPicPr>
            <p:cNvPr id="20" name="Graphic 19" descr="Upload with solid fill">
              <a:extLst>
                <a:ext uri="{FF2B5EF4-FFF2-40B4-BE49-F238E27FC236}">
                  <a16:creationId xmlns:a16="http://schemas.microsoft.com/office/drawing/2014/main" id="{77448BBE-1708-BD28-0266-5DC7E40093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1509" y="4503080"/>
              <a:ext cx="914400" cy="914400"/>
            </a:xfrm>
            <a:prstGeom prst="rect">
              <a:avLst/>
            </a:prstGeom>
          </p:spPr>
        </p:pic>
        <p:pic>
          <p:nvPicPr>
            <p:cNvPr id="23" name="Graphic 22" descr="Database with solid fill">
              <a:extLst>
                <a:ext uri="{FF2B5EF4-FFF2-40B4-BE49-F238E27FC236}">
                  <a16:creationId xmlns:a16="http://schemas.microsoft.com/office/drawing/2014/main" id="{BDBE349F-BC73-984B-455E-8B743DEF44D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1509" y="3719428"/>
              <a:ext cx="914400" cy="914400"/>
            </a:xfrm>
            <a:prstGeom prst="rect">
              <a:avLst/>
            </a:prstGeom>
          </p:spPr>
        </p:pic>
        <p:sp>
          <p:nvSpPr>
            <p:cNvPr id="24" name="TextBox 23">
              <a:extLst>
                <a:ext uri="{FF2B5EF4-FFF2-40B4-BE49-F238E27FC236}">
                  <a16:creationId xmlns:a16="http://schemas.microsoft.com/office/drawing/2014/main" id="{50732144-9CDD-9A8B-A783-19A5325FCE7B}"/>
                </a:ext>
              </a:extLst>
            </p:cNvPr>
            <p:cNvSpPr txBox="1"/>
            <p:nvPr/>
          </p:nvSpPr>
          <p:spPr>
            <a:xfrm>
              <a:off x="5486399" y="4648200"/>
              <a:ext cx="1600201" cy="369332"/>
            </a:xfrm>
            <a:prstGeom prst="rect">
              <a:avLst/>
            </a:prstGeom>
            <a:noFill/>
          </p:spPr>
          <p:txBody>
            <a:bodyPr wrap="square" rtlCol="0">
              <a:spAutoFit/>
            </a:bodyPr>
            <a:lstStyle/>
            <a:p>
              <a:r>
                <a:rPr lang="en-SG" dirty="0"/>
                <a:t>LZ GenAI App</a:t>
              </a:r>
            </a:p>
          </p:txBody>
        </p:sp>
        <p:sp>
          <p:nvSpPr>
            <p:cNvPr id="25" name="TextBox 24">
              <a:extLst>
                <a:ext uri="{FF2B5EF4-FFF2-40B4-BE49-F238E27FC236}">
                  <a16:creationId xmlns:a16="http://schemas.microsoft.com/office/drawing/2014/main" id="{AB5B3922-B848-AA9E-9057-9F2CB58BEFAA}"/>
                </a:ext>
              </a:extLst>
            </p:cNvPr>
            <p:cNvSpPr txBox="1"/>
            <p:nvPr/>
          </p:nvSpPr>
          <p:spPr>
            <a:xfrm>
              <a:off x="4191000" y="4648200"/>
              <a:ext cx="1219200" cy="646331"/>
            </a:xfrm>
            <a:prstGeom prst="rect">
              <a:avLst/>
            </a:prstGeom>
            <a:noFill/>
          </p:spPr>
          <p:txBody>
            <a:bodyPr wrap="square" rtlCol="0">
              <a:spAutoFit/>
            </a:bodyPr>
            <a:lstStyle/>
            <a:p>
              <a:r>
                <a:rPr lang="en-SG" dirty="0"/>
                <a:t>Voice/Text Interface</a:t>
              </a:r>
            </a:p>
          </p:txBody>
        </p:sp>
        <p:sp>
          <p:nvSpPr>
            <p:cNvPr id="27" name="TextBox 26">
              <a:extLst>
                <a:ext uri="{FF2B5EF4-FFF2-40B4-BE49-F238E27FC236}">
                  <a16:creationId xmlns:a16="http://schemas.microsoft.com/office/drawing/2014/main" id="{E54544F0-0622-07ED-2311-71F68599900F}"/>
                </a:ext>
              </a:extLst>
            </p:cNvPr>
            <p:cNvSpPr txBox="1"/>
            <p:nvPr/>
          </p:nvSpPr>
          <p:spPr>
            <a:xfrm>
              <a:off x="2286000" y="3429000"/>
              <a:ext cx="1219200" cy="646331"/>
            </a:xfrm>
            <a:prstGeom prst="rect">
              <a:avLst/>
            </a:prstGeom>
            <a:noFill/>
          </p:spPr>
          <p:txBody>
            <a:bodyPr wrap="square" rtlCol="0">
              <a:spAutoFit/>
            </a:bodyPr>
            <a:lstStyle/>
            <a:p>
              <a:r>
                <a:rPr lang="en-SG" dirty="0"/>
                <a:t>Inquiring Patient</a:t>
              </a:r>
            </a:p>
          </p:txBody>
        </p:sp>
        <p:sp>
          <p:nvSpPr>
            <p:cNvPr id="28" name="TextBox 27">
              <a:extLst>
                <a:ext uri="{FF2B5EF4-FFF2-40B4-BE49-F238E27FC236}">
                  <a16:creationId xmlns:a16="http://schemas.microsoft.com/office/drawing/2014/main" id="{07F57235-CEC4-B87F-BC03-22DDCFE8DF21}"/>
                </a:ext>
              </a:extLst>
            </p:cNvPr>
            <p:cNvSpPr txBox="1"/>
            <p:nvPr/>
          </p:nvSpPr>
          <p:spPr>
            <a:xfrm>
              <a:off x="2286000" y="4382869"/>
              <a:ext cx="1295400" cy="923330"/>
            </a:xfrm>
            <a:prstGeom prst="rect">
              <a:avLst/>
            </a:prstGeom>
            <a:noFill/>
          </p:spPr>
          <p:txBody>
            <a:bodyPr wrap="square" rtlCol="0">
              <a:spAutoFit/>
            </a:bodyPr>
            <a:lstStyle/>
            <a:p>
              <a:r>
                <a:rPr lang="en-SG" dirty="0"/>
                <a:t>Inquiring Medical Professional</a:t>
              </a:r>
            </a:p>
          </p:txBody>
        </p:sp>
        <p:sp>
          <p:nvSpPr>
            <p:cNvPr id="30" name="TextBox 29">
              <a:extLst>
                <a:ext uri="{FF2B5EF4-FFF2-40B4-BE49-F238E27FC236}">
                  <a16:creationId xmlns:a16="http://schemas.microsoft.com/office/drawing/2014/main" id="{1B72129A-3938-4C28-8808-197017679E8B}"/>
                </a:ext>
              </a:extLst>
            </p:cNvPr>
            <p:cNvSpPr txBox="1"/>
            <p:nvPr/>
          </p:nvSpPr>
          <p:spPr>
            <a:xfrm>
              <a:off x="7772400" y="5562600"/>
              <a:ext cx="1219200" cy="369332"/>
            </a:xfrm>
            <a:prstGeom prst="rect">
              <a:avLst/>
            </a:prstGeom>
            <a:noFill/>
          </p:spPr>
          <p:txBody>
            <a:bodyPr wrap="square" rtlCol="0">
              <a:spAutoFit/>
            </a:bodyPr>
            <a:lstStyle/>
            <a:p>
              <a:r>
                <a:rPr lang="en-SG" dirty="0"/>
                <a:t>Path Lab</a:t>
              </a:r>
            </a:p>
          </p:txBody>
        </p:sp>
        <p:sp>
          <p:nvSpPr>
            <p:cNvPr id="31" name="TextBox 30">
              <a:extLst>
                <a:ext uri="{FF2B5EF4-FFF2-40B4-BE49-F238E27FC236}">
                  <a16:creationId xmlns:a16="http://schemas.microsoft.com/office/drawing/2014/main" id="{3BB66EA5-2C7A-CA76-C76F-E98BB607199A}"/>
                </a:ext>
              </a:extLst>
            </p:cNvPr>
            <p:cNvSpPr txBox="1"/>
            <p:nvPr/>
          </p:nvSpPr>
          <p:spPr>
            <a:xfrm>
              <a:off x="7772400" y="3821668"/>
              <a:ext cx="1371600" cy="646331"/>
            </a:xfrm>
            <a:prstGeom prst="rect">
              <a:avLst/>
            </a:prstGeom>
            <a:noFill/>
          </p:spPr>
          <p:txBody>
            <a:bodyPr wrap="square" rtlCol="0">
              <a:spAutoFit/>
            </a:bodyPr>
            <a:lstStyle/>
            <a:p>
              <a:r>
                <a:rPr lang="en-SG" dirty="0"/>
                <a:t>Documents &amp; Data Store</a:t>
              </a:r>
            </a:p>
          </p:txBody>
        </p:sp>
      </p:grpSp>
      <p:sp>
        <p:nvSpPr>
          <p:cNvPr id="33" name="Speech Bubble: Oval 32">
            <a:extLst>
              <a:ext uri="{FF2B5EF4-FFF2-40B4-BE49-F238E27FC236}">
                <a16:creationId xmlns:a16="http://schemas.microsoft.com/office/drawing/2014/main" id="{1B1E49CC-9D98-3B07-E7F4-B6F0A4A2A367}"/>
              </a:ext>
            </a:extLst>
          </p:cNvPr>
          <p:cNvSpPr/>
          <p:nvPr/>
        </p:nvSpPr>
        <p:spPr>
          <a:xfrm>
            <a:off x="1295400" y="2640357"/>
            <a:ext cx="2750509" cy="864843"/>
          </a:xfrm>
          <a:prstGeom prst="wedgeEllipseCallout">
            <a:avLst>
              <a:gd name="adj1" fmla="val 49193"/>
              <a:gd name="adj2" fmla="val 4066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Q1. Do I have anything to worry about?</a:t>
            </a:r>
          </a:p>
        </p:txBody>
      </p:sp>
      <p:sp>
        <p:nvSpPr>
          <p:cNvPr id="34" name="Speech Bubble: Oval 33">
            <a:extLst>
              <a:ext uri="{FF2B5EF4-FFF2-40B4-BE49-F238E27FC236}">
                <a16:creationId xmlns:a16="http://schemas.microsoft.com/office/drawing/2014/main" id="{69C9DAC3-177B-608E-0885-ACEE2445764E}"/>
              </a:ext>
            </a:extLst>
          </p:cNvPr>
          <p:cNvSpPr/>
          <p:nvPr/>
        </p:nvSpPr>
        <p:spPr>
          <a:xfrm>
            <a:off x="1219200" y="5638800"/>
            <a:ext cx="2750509" cy="864843"/>
          </a:xfrm>
          <a:prstGeom prst="wedgeEllipseCallout">
            <a:avLst>
              <a:gd name="adj1" fmla="val 51362"/>
              <a:gd name="adj2" fmla="val -10184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Q2. Does Mr. Lal need a follow up visit?</a:t>
            </a:r>
          </a:p>
        </p:txBody>
      </p:sp>
      <p:sp>
        <p:nvSpPr>
          <p:cNvPr id="35" name="Speech Bubble: Oval 34">
            <a:extLst>
              <a:ext uri="{FF2B5EF4-FFF2-40B4-BE49-F238E27FC236}">
                <a16:creationId xmlns:a16="http://schemas.microsoft.com/office/drawing/2014/main" id="{21CC2E39-477F-2C44-2593-774C499E6870}"/>
              </a:ext>
            </a:extLst>
          </p:cNvPr>
          <p:cNvSpPr/>
          <p:nvPr/>
        </p:nvSpPr>
        <p:spPr>
          <a:xfrm>
            <a:off x="7917491" y="2603068"/>
            <a:ext cx="3588709" cy="1093547"/>
          </a:xfrm>
          <a:prstGeom prst="wedgeEllipseCallout">
            <a:avLst>
              <a:gd name="adj1" fmla="val -45260"/>
              <a:gd name="adj2" fmla="val 6075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A1. Mr. Lal all your health markers look good. Keep active and Stay fit!</a:t>
            </a:r>
          </a:p>
        </p:txBody>
      </p:sp>
      <p:sp>
        <p:nvSpPr>
          <p:cNvPr id="36" name="Speech Bubble: Oval 35">
            <a:extLst>
              <a:ext uri="{FF2B5EF4-FFF2-40B4-BE49-F238E27FC236}">
                <a16:creationId xmlns:a16="http://schemas.microsoft.com/office/drawing/2014/main" id="{8635272B-06E7-E8CC-7F38-7933DAAD3F93}"/>
              </a:ext>
            </a:extLst>
          </p:cNvPr>
          <p:cNvSpPr/>
          <p:nvPr/>
        </p:nvSpPr>
        <p:spPr>
          <a:xfrm>
            <a:off x="8986598" y="5286732"/>
            <a:ext cx="2979108" cy="1364922"/>
          </a:xfrm>
          <a:prstGeom prst="wedgeEllipseCallout">
            <a:avLst>
              <a:gd name="adj1" fmla="val -76405"/>
              <a:gd name="adj2" fmla="val -11411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A2. Here is the summary of Mr. Lal’s report for your follow up assessment.</a:t>
            </a:r>
          </a:p>
        </p:txBody>
      </p:sp>
      <p:pic>
        <p:nvPicPr>
          <p:cNvPr id="38" name="Graphic 37" descr="Traffic light with solid fill">
            <a:hlinkClick r:id="rId16" action="ppaction://hlinksldjump" tooltip="Return to Main Use Case Slide"/>
            <a:extLst>
              <a:ext uri="{FF2B5EF4-FFF2-40B4-BE49-F238E27FC236}">
                <a16:creationId xmlns:a16="http://schemas.microsoft.com/office/drawing/2014/main" id="{47A59287-8A36-5F0E-EA33-9E2C0667716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2400" y="6019800"/>
            <a:ext cx="914400" cy="914400"/>
          </a:xfrm>
          <a:prstGeom prst="rect">
            <a:avLst/>
          </a:prstGeom>
        </p:spPr>
      </p:pic>
    </p:spTree>
    <p:extLst>
      <p:ext uri="{BB962C8B-B14F-4D97-AF65-F5344CB8AC3E}">
        <p14:creationId xmlns:p14="http://schemas.microsoft.com/office/powerpoint/2010/main" val="29468098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9526453"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Voice Powered Healthcare Assistant</a:t>
            </a:r>
          </a:p>
          <a:p>
            <a:pPr algn="l"/>
            <a:endParaRPr lang="en-SG" sz="3200" b="1" dirty="0">
              <a:solidFill>
                <a:srgbClr val="C00000"/>
              </a:solidFill>
            </a:endParaRP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6" name="Google Shape;165;p1">
            <a:extLst>
              <a:ext uri="{FF2B5EF4-FFF2-40B4-BE49-F238E27FC236}">
                <a16:creationId xmlns:a16="http://schemas.microsoft.com/office/drawing/2014/main" id="{C3F88640-6AAA-857A-04E0-BEDD3D28FA7C}"/>
              </a:ext>
            </a:extLst>
          </p:cNvPr>
          <p:cNvSpPr txBox="1">
            <a:spLocks noGrp="1"/>
          </p:cNvSpPr>
          <p:nvPr/>
        </p:nvSpPr>
        <p:spPr>
          <a:xfrm>
            <a:off x="1524000" y="595219"/>
            <a:ext cx="1752600" cy="4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2400" b="1" dirty="0">
                <a:latin typeface="+mj-lt"/>
                <a:sym typeface="Roboto"/>
              </a:rPr>
              <a:t>Architecture</a:t>
            </a:r>
            <a:endParaRPr lang="en-US" sz="2400" dirty="0">
              <a:latin typeface="+mj-lt"/>
              <a:sym typeface="Roboto"/>
            </a:endParaRPr>
          </a:p>
          <a:p>
            <a:pPr marL="0" lvl="0" indent="0" algn="l" rtl="0">
              <a:lnSpc>
                <a:spcPct val="100000"/>
              </a:lnSpc>
              <a:spcBef>
                <a:spcPts val="0"/>
              </a:spcBef>
              <a:spcAft>
                <a:spcPts val="0"/>
              </a:spcAft>
              <a:buSzPts val="1200"/>
              <a:buNone/>
            </a:pPr>
            <a:endParaRPr sz="2800" dirty="0">
              <a:latin typeface="+mj-lt"/>
            </a:endParaRPr>
          </a:p>
        </p:txBody>
      </p:sp>
      <p:pic>
        <p:nvPicPr>
          <p:cNvPr id="4098" name="Picture 2" descr="A screenshot of a computer&#10;&#10;Description automatically generated">
            <a:extLst>
              <a:ext uri="{FF2B5EF4-FFF2-40B4-BE49-F238E27FC236}">
                <a16:creationId xmlns:a16="http://schemas.microsoft.com/office/drawing/2014/main" id="{9CA824FF-90BF-3780-8BC4-26E9CE36A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886" y="1634412"/>
            <a:ext cx="7864514" cy="43853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065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11201400"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Intelligent docu</a:t>
            </a:r>
            <a:r>
              <a:rPr lang="en-SG" sz="3200" b="1" dirty="0">
                <a:solidFill>
                  <a:srgbClr val="C00000"/>
                </a:solidFill>
              </a:rPr>
              <a:t>me</a:t>
            </a:r>
            <a:r>
              <a:rPr lang="en" sz="3200" b="1" dirty="0">
                <a:solidFill>
                  <a:srgbClr val="C00000"/>
                </a:solidFill>
              </a:rPr>
              <a:t>nt processsing for Customer Support</a:t>
            </a:r>
          </a:p>
          <a:p>
            <a:pPr algn="l"/>
            <a:endParaRPr lang="en-SG" sz="3200" b="1" dirty="0">
              <a:solidFill>
                <a:srgbClr val="C00000"/>
              </a:solidFill>
            </a:endParaRP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6" name="Google Shape;165;p1">
            <a:extLst>
              <a:ext uri="{FF2B5EF4-FFF2-40B4-BE49-F238E27FC236}">
                <a16:creationId xmlns:a16="http://schemas.microsoft.com/office/drawing/2014/main" id="{C3F88640-6AAA-857A-04E0-BEDD3D28FA7C}"/>
              </a:ext>
            </a:extLst>
          </p:cNvPr>
          <p:cNvSpPr txBox="1">
            <a:spLocks noGrp="1"/>
          </p:cNvSpPr>
          <p:nvPr/>
        </p:nvSpPr>
        <p:spPr>
          <a:xfrm>
            <a:off x="1600200" y="609600"/>
            <a:ext cx="9448800" cy="2736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1800" b="1" dirty="0">
                <a:latin typeface="+mj-lt"/>
                <a:sym typeface="Roboto"/>
              </a:rPr>
              <a:t>Problem Statement</a:t>
            </a:r>
            <a:r>
              <a:rPr lang="en-US" sz="1800" dirty="0">
                <a:latin typeface="+mj-lt"/>
                <a:sym typeface="Roboto"/>
              </a:rPr>
              <a:t>: Customer support teams rely heavily on information buried within PDFs like product manuals, CRMs, FAQs and e-mails. Traditional process of manual search is very time consuming, error prone and has limited search functionality. They have to look through multiple systems and screens during the interaction.</a:t>
            </a:r>
          </a:p>
          <a:p>
            <a:pPr marL="0" indent="0"/>
            <a:endParaRPr lang="en-US" sz="1800" dirty="0">
              <a:latin typeface="+mj-lt"/>
              <a:sym typeface="Roboto"/>
            </a:endParaRPr>
          </a:p>
          <a:p>
            <a:pPr marL="0" indent="0"/>
            <a:r>
              <a:rPr lang="en-US" sz="1800" b="1" dirty="0">
                <a:latin typeface="+mj-lt"/>
                <a:sym typeface="Roboto"/>
              </a:rPr>
              <a:t>Solution</a:t>
            </a:r>
            <a:r>
              <a:rPr lang="en-US" sz="1800" dirty="0">
                <a:latin typeface="+mj-lt"/>
                <a:sym typeface="Roboto"/>
              </a:rPr>
              <a:t>: </a:t>
            </a:r>
            <a:r>
              <a:rPr lang="en" sz="1800" dirty="0">
                <a:latin typeface="+mj-lt"/>
                <a:sym typeface="Roboto"/>
              </a:rPr>
              <a:t>Introduction of an intelligent search system capable of efficiently locating any desired data or text within a specified collection of PDF documents. This technology eliminates the need for manual searching across multiple documents, saving time and enhancing productivity for users.</a:t>
            </a:r>
          </a:p>
          <a:p>
            <a:pPr marL="0" lvl="0" indent="0" algn="l" rtl="0">
              <a:lnSpc>
                <a:spcPct val="100000"/>
              </a:lnSpc>
              <a:spcBef>
                <a:spcPts val="0"/>
              </a:spcBef>
              <a:spcAft>
                <a:spcPts val="0"/>
              </a:spcAft>
              <a:buSzPts val="1200"/>
              <a:buNone/>
            </a:pPr>
            <a:endParaRPr sz="2800" dirty="0">
              <a:latin typeface="+mj-lt"/>
            </a:endParaRPr>
          </a:p>
        </p:txBody>
      </p:sp>
      <p:grpSp>
        <p:nvGrpSpPr>
          <p:cNvPr id="59" name="Group 58">
            <a:extLst>
              <a:ext uri="{FF2B5EF4-FFF2-40B4-BE49-F238E27FC236}">
                <a16:creationId xmlns:a16="http://schemas.microsoft.com/office/drawing/2014/main" id="{AE8E1724-9290-B044-6888-A5378790ED81}"/>
              </a:ext>
            </a:extLst>
          </p:cNvPr>
          <p:cNvGrpSpPr/>
          <p:nvPr/>
        </p:nvGrpSpPr>
        <p:grpSpPr>
          <a:xfrm>
            <a:off x="1981200" y="3229463"/>
            <a:ext cx="8144150" cy="3552338"/>
            <a:chOff x="1152250" y="3229463"/>
            <a:chExt cx="8144150" cy="3552338"/>
          </a:xfrm>
        </p:grpSpPr>
        <p:sp>
          <p:nvSpPr>
            <p:cNvPr id="58" name="Speech Bubble: Oval 57">
              <a:extLst>
                <a:ext uri="{FF2B5EF4-FFF2-40B4-BE49-F238E27FC236}">
                  <a16:creationId xmlns:a16="http://schemas.microsoft.com/office/drawing/2014/main" id="{CDDD3951-0802-2A06-EDE0-297FD7A556F1}"/>
                </a:ext>
              </a:extLst>
            </p:cNvPr>
            <p:cNvSpPr/>
            <p:nvPr/>
          </p:nvSpPr>
          <p:spPr>
            <a:xfrm>
              <a:off x="1152250" y="5867401"/>
              <a:ext cx="5707748" cy="914400"/>
            </a:xfrm>
            <a:prstGeom prst="wedgeEllipseCallout">
              <a:avLst>
                <a:gd name="adj1" fmla="val 62613"/>
                <a:gd name="adj2" fmla="val -12385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A1. Mr. Lal Platinum member contract details </a:t>
              </a:r>
              <a:r>
                <a:rPr lang="en-SG" dirty="0">
                  <a:hlinkClick r:id="rId2" action="ppaction://hlinksldjump"/>
                </a:rPr>
                <a:t>here</a:t>
              </a:r>
              <a:r>
                <a:rPr lang="en-SG" dirty="0"/>
                <a:t>, and last interaction was about new product offer in Jan 2024.</a:t>
              </a:r>
            </a:p>
          </p:txBody>
        </p:sp>
        <p:pic>
          <p:nvPicPr>
            <p:cNvPr id="5" name="Graphic 4" descr="Radio microphone with solid fill">
              <a:extLst>
                <a:ext uri="{FF2B5EF4-FFF2-40B4-BE49-F238E27FC236}">
                  <a16:creationId xmlns:a16="http://schemas.microsoft.com/office/drawing/2014/main" id="{7B9229CF-0177-6950-1013-4B055FA42B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4887" y="4349549"/>
              <a:ext cx="914400" cy="914400"/>
            </a:xfrm>
            <a:prstGeom prst="rect">
              <a:avLst/>
            </a:prstGeom>
          </p:spPr>
        </p:pic>
        <p:pic>
          <p:nvPicPr>
            <p:cNvPr id="6" name="Graphic 5" descr="Network diagram with solid fill">
              <a:extLst>
                <a:ext uri="{FF2B5EF4-FFF2-40B4-BE49-F238E27FC236}">
                  <a16:creationId xmlns:a16="http://schemas.microsoft.com/office/drawing/2014/main" id="{C2E6701A-0BC8-1F03-7C42-693AB73643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5598" y="4376053"/>
              <a:ext cx="914400" cy="914400"/>
            </a:xfrm>
            <a:prstGeom prst="rect">
              <a:avLst/>
            </a:prstGeom>
          </p:spPr>
        </p:pic>
        <p:pic>
          <p:nvPicPr>
            <p:cNvPr id="14" name="Graphic 13" descr="Upload with solid fill">
              <a:extLst>
                <a:ext uri="{FF2B5EF4-FFF2-40B4-BE49-F238E27FC236}">
                  <a16:creationId xmlns:a16="http://schemas.microsoft.com/office/drawing/2014/main" id="{620305A1-3D53-B7F1-FFE7-79556C8469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309" y="5118829"/>
              <a:ext cx="914400" cy="914400"/>
            </a:xfrm>
            <a:prstGeom prst="rect">
              <a:avLst/>
            </a:prstGeom>
          </p:spPr>
        </p:pic>
        <p:pic>
          <p:nvPicPr>
            <p:cNvPr id="15" name="Graphic 14" descr="Database with solid fill">
              <a:extLst>
                <a:ext uri="{FF2B5EF4-FFF2-40B4-BE49-F238E27FC236}">
                  <a16:creationId xmlns:a16="http://schemas.microsoft.com/office/drawing/2014/main" id="{8A547569-43DD-1584-A909-AFD8F5EE32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6309" y="4335177"/>
              <a:ext cx="914400" cy="914400"/>
            </a:xfrm>
            <a:prstGeom prst="rect">
              <a:avLst/>
            </a:prstGeom>
          </p:spPr>
        </p:pic>
        <p:sp>
          <p:nvSpPr>
            <p:cNvPr id="16" name="TextBox 15">
              <a:extLst>
                <a:ext uri="{FF2B5EF4-FFF2-40B4-BE49-F238E27FC236}">
                  <a16:creationId xmlns:a16="http://schemas.microsoft.com/office/drawing/2014/main" id="{EB88FDD9-491A-682E-D818-046D00F2FFF2}"/>
                </a:ext>
              </a:extLst>
            </p:cNvPr>
            <p:cNvSpPr txBox="1"/>
            <p:nvPr/>
          </p:nvSpPr>
          <p:spPr>
            <a:xfrm>
              <a:off x="5791200" y="5263949"/>
              <a:ext cx="1506126" cy="369332"/>
            </a:xfrm>
            <a:prstGeom prst="rect">
              <a:avLst/>
            </a:prstGeom>
            <a:noFill/>
          </p:spPr>
          <p:txBody>
            <a:bodyPr wrap="square" rtlCol="0">
              <a:spAutoFit/>
            </a:bodyPr>
            <a:lstStyle/>
            <a:p>
              <a:r>
                <a:rPr lang="en-SG" dirty="0"/>
                <a:t>LZ GenAI App</a:t>
              </a:r>
            </a:p>
          </p:txBody>
        </p:sp>
        <p:sp>
          <p:nvSpPr>
            <p:cNvPr id="17" name="TextBox 16">
              <a:extLst>
                <a:ext uri="{FF2B5EF4-FFF2-40B4-BE49-F238E27FC236}">
                  <a16:creationId xmlns:a16="http://schemas.microsoft.com/office/drawing/2014/main" id="{30F2093C-A004-7DEC-3AC9-911BB8363E67}"/>
                </a:ext>
              </a:extLst>
            </p:cNvPr>
            <p:cNvSpPr txBox="1"/>
            <p:nvPr/>
          </p:nvSpPr>
          <p:spPr>
            <a:xfrm>
              <a:off x="4495800" y="5263949"/>
              <a:ext cx="1219200" cy="646331"/>
            </a:xfrm>
            <a:prstGeom prst="rect">
              <a:avLst/>
            </a:prstGeom>
            <a:noFill/>
          </p:spPr>
          <p:txBody>
            <a:bodyPr wrap="square" rtlCol="0">
              <a:spAutoFit/>
            </a:bodyPr>
            <a:lstStyle/>
            <a:p>
              <a:r>
                <a:rPr lang="en-SG" dirty="0"/>
                <a:t>Text Interface</a:t>
              </a:r>
            </a:p>
          </p:txBody>
        </p:sp>
        <p:sp>
          <p:nvSpPr>
            <p:cNvPr id="19" name="TextBox 18">
              <a:extLst>
                <a:ext uri="{FF2B5EF4-FFF2-40B4-BE49-F238E27FC236}">
                  <a16:creationId xmlns:a16="http://schemas.microsoft.com/office/drawing/2014/main" id="{4DF74FBF-DAFC-3A5A-DF0C-CF77F6DD8887}"/>
                </a:ext>
              </a:extLst>
            </p:cNvPr>
            <p:cNvSpPr txBox="1"/>
            <p:nvPr/>
          </p:nvSpPr>
          <p:spPr>
            <a:xfrm>
              <a:off x="2590800" y="4312818"/>
              <a:ext cx="1219200" cy="646331"/>
            </a:xfrm>
            <a:prstGeom prst="rect">
              <a:avLst/>
            </a:prstGeom>
            <a:noFill/>
          </p:spPr>
          <p:txBody>
            <a:bodyPr wrap="square" rtlCol="0">
              <a:spAutoFit/>
            </a:bodyPr>
            <a:lstStyle/>
            <a:p>
              <a:r>
                <a:rPr lang="en-SG" dirty="0"/>
                <a:t>Customer Support</a:t>
              </a:r>
            </a:p>
          </p:txBody>
        </p:sp>
        <p:sp>
          <p:nvSpPr>
            <p:cNvPr id="22" name="TextBox 21">
              <a:extLst>
                <a:ext uri="{FF2B5EF4-FFF2-40B4-BE49-F238E27FC236}">
                  <a16:creationId xmlns:a16="http://schemas.microsoft.com/office/drawing/2014/main" id="{C7B79EC5-7964-5FEC-FFDD-FF7DAD1FAB36}"/>
                </a:ext>
              </a:extLst>
            </p:cNvPr>
            <p:cNvSpPr txBox="1"/>
            <p:nvPr/>
          </p:nvSpPr>
          <p:spPr>
            <a:xfrm>
              <a:off x="8077200" y="6178349"/>
              <a:ext cx="1219200" cy="369332"/>
            </a:xfrm>
            <a:prstGeom prst="rect">
              <a:avLst/>
            </a:prstGeom>
            <a:noFill/>
          </p:spPr>
          <p:txBody>
            <a:bodyPr wrap="square" rtlCol="0">
              <a:spAutoFit/>
            </a:bodyPr>
            <a:lstStyle/>
            <a:p>
              <a:r>
                <a:rPr lang="en-SG" dirty="0"/>
                <a:t>Institution</a:t>
              </a:r>
            </a:p>
          </p:txBody>
        </p:sp>
        <p:sp>
          <p:nvSpPr>
            <p:cNvPr id="23" name="TextBox 22">
              <a:extLst>
                <a:ext uri="{FF2B5EF4-FFF2-40B4-BE49-F238E27FC236}">
                  <a16:creationId xmlns:a16="http://schemas.microsoft.com/office/drawing/2014/main" id="{F9F2DC75-6A76-4596-A63B-B60D2FB3B2E6}"/>
                </a:ext>
              </a:extLst>
            </p:cNvPr>
            <p:cNvSpPr txBox="1"/>
            <p:nvPr/>
          </p:nvSpPr>
          <p:spPr>
            <a:xfrm>
              <a:off x="8077200" y="4437417"/>
              <a:ext cx="1219200" cy="646331"/>
            </a:xfrm>
            <a:prstGeom prst="rect">
              <a:avLst/>
            </a:prstGeom>
            <a:noFill/>
          </p:spPr>
          <p:txBody>
            <a:bodyPr wrap="square" rtlCol="0">
              <a:spAutoFit/>
            </a:bodyPr>
            <a:lstStyle/>
            <a:p>
              <a:r>
                <a:rPr lang="en-SG" dirty="0"/>
                <a:t>Documents Store</a:t>
              </a:r>
            </a:p>
          </p:txBody>
        </p:sp>
        <p:pic>
          <p:nvPicPr>
            <p:cNvPr id="25" name="Graphic 24" descr="Call center with solid fill">
              <a:extLst>
                <a:ext uri="{FF2B5EF4-FFF2-40B4-BE49-F238E27FC236}">
                  <a16:creationId xmlns:a16="http://schemas.microsoft.com/office/drawing/2014/main" id="{DD517CB5-7F05-6DD5-EEA7-D0ACB5C7A7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44176" y="4349549"/>
              <a:ext cx="914400" cy="914400"/>
            </a:xfrm>
            <a:prstGeom prst="rect">
              <a:avLst/>
            </a:prstGeom>
          </p:spPr>
        </p:pic>
        <p:pic>
          <p:nvPicPr>
            <p:cNvPr id="28" name="Graphic 27" descr="Hospital outline">
              <a:extLst>
                <a:ext uri="{FF2B5EF4-FFF2-40B4-BE49-F238E27FC236}">
                  <a16:creationId xmlns:a16="http://schemas.microsoft.com/office/drawing/2014/main" id="{DF1B922C-67BE-A21B-50E1-C20A7CFE1D0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46309" y="5867400"/>
              <a:ext cx="914400" cy="914400"/>
            </a:xfrm>
            <a:prstGeom prst="rect">
              <a:avLst/>
            </a:prstGeom>
          </p:spPr>
        </p:pic>
        <p:sp>
          <p:nvSpPr>
            <p:cNvPr id="57" name="Speech Bubble: Oval 56">
              <a:extLst>
                <a:ext uri="{FF2B5EF4-FFF2-40B4-BE49-F238E27FC236}">
                  <a16:creationId xmlns:a16="http://schemas.microsoft.com/office/drawing/2014/main" id="{363C4924-1FFE-B97E-F864-D293EF658C72}"/>
                </a:ext>
              </a:extLst>
            </p:cNvPr>
            <p:cNvSpPr/>
            <p:nvPr/>
          </p:nvSpPr>
          <p:spPr>
            <a:xfrm>
              <a:off x="4114801" y="3229463"/>
              <a:ext cx="3962399" cy="864843"/>
            </a:xfrm>
            <a:prstGeom prst="wedgeEllipseCallout">
              <a:avLst>
                <a:gd name="adj1" fmla="val -53071"/>
                <a:gd name="adj2" fmla="val 831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Q1. Give me contract summary and last interactions with Mr. Lal</a:t>
              </a:r>
            </a:p>
          </p:txBody>
        </p:sp>
      </p:grpSp>
      <p:pic>
        <p:nvPicPr>
          <p:cNvPr id="60" name="Graphic 59" descr="Traffic light with solid fill">
            <a:hlinkClick r:id="rId2" action="ppaction://hlinksldjump" tooltip="Return to Main Use Case Slide"/>
            <a:extLst>
              <a:ext uri="{FF2B5EF4-FFF2-40B4-BE49-F238E27FC236}">
                <a16:creationId xmlns:a16="http://schemas.microsoft.com/office/drawing/2014/main" id="{6D12A07B-7AA1-DF6B-9806-95689D63037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2400" y="6096000"/>
            <a:ext cx="914400" cy="914400"/>
          </a:xfrm>
          <a:prstGeom prst="rect">
            <a:avLst/>
          </a:prstGeom>
        </p:spPr>
      </p:pic>
    </p:spTree>
    <p:extLst>
      <p:ext uri="{BB962C8B-B14F-4D97-AF65-F5344CB8AC3E}">
        <p14:creationId xmlns:p14="http://schemas.microsoft.com/office/powerpoint/2010/main" val="35187640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11201400"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Intelligent docu</a:t>
            </a:r>
            <a:r>
              <a:rPr lang="en-SG" sz="3200" b="1" dirty="0">
                <a:solidFill>
                  <a:srgbClr val="C00000"/>
                </a:solidFill>
              </a:rPr>
              <a:t>me</a:t>
            </a:r>
            <a:r>
              <a:rPr lang="en" sz="3200" b="1" dirty="0">
                <a:solidFill>
                  <a:srgbClr val="C00000"/>
                </a:solidFill>
              </a:rPr>
              <a:t>nt processsing for Customer Support</a:t>
            </a:r>
          </a:p>
          <a:p>
            <a:pPr algn="l"/>
            <a:endParaRPr lang="en-SG" sz="3200" b="1" dirty="0">
              <a:solidFill>
                <a:srgbClr val="C00000"/>
              </a:solidFill>
            </a:endParaRP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pic>
        <p:nvPicPr>
          <p:cNvPr id="3" name="Google Shape;266;g2c3c6305a7f_0_1">
            <a:extLst>
              <a:ext uri="{FF2B5EF4-FFF2-40B4-BE49-F238E27FC236}">
                <a16:creationId xmlns:a16="http://schemas.microsoft.com/office/drawing/2014/main" id="{A5BED667-0375-7B7C-C8FA-280D9025CCEA}"/>
              </a:ext>
            </a:extLst>
          </p:cNvPr>
          <p:cNvPicPr preferRelativeResize="0"/>
          <p:nvPr/>
        </p:nvPicPr>
        <p:blipFill rotWithShape="1">
          <a:blip r:embed="rId2">
            <a:alphaModFix/>
          </a:blip>
          <a:srcRect/>
          <a:stretch/>
        </p:blipFill>
        <p:spPr>
          <a:xfrm>
            <a:off x="2590800" y="1268757"/>
            <a:ext cx="7010400" cy="4979643"/>
          </a:xfrm>
          <a:prstGeom prst="rect">
            <a:avLst/>
          </a:prstGeom>
          <a:noFill/>
          <a:ln>
            <a:solidFill>
              <a:schemeClr val="tx1"/>
            </a:solidFill>
          </a:ln>
        </p:spPr>
      </p:pic>
      <p:sp>
        <p:nvSpPr>
          <p:cNvPr id="4" name="Google Shape;165;p1">
            <a:extLst>
              <a:ext uri="{FF2B5EF4-FFF2-40B4-BE49-F238E27FC236}">
                <a16:creationId xmlns:a16="http://schemas.microsoft.com/office/drawing/2014/main" id="{D632085B-FC10-B1EC-EF2E-379427315901}"/>
              </a:ext>
            </a:extLst>
          </p:cNvPr>
          <p:cNvSpPr txBox="1">
            <a:spLocks noGrp="1"/>
          </p:cNvSpPr>
          <p:nvPr/>
        </p:nvSpPr>
        <p:spPr>
          <a:xfrm>
            <a:off x="1524000" y="595219"/>
            <a:ext cx="1752600" cy="4627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2400" b="1" dirty="0">
                <a:latin typeface="+mj-lt"/>
                <a:sym typeface="Roboto"/>
              </a:rPr>
              <a:t>Architecture</a:t>
            </a:r>
            <a:endParaRPr lang="en-US" sz="2400" dirty="0">
              <a:latin typeface="+mj-lt"/>
              <a:sym typeface="Roboto"/>
            </a:endParaRPr>
          </a:p>
          <a:p>
            <a:pPr marL="0" lvl="0" indent="0" algn="l" rtl="0">
              <a:lnSpc>
                <a:spcPct val="100000"/>
              </a:lnSpc>
              <a:spcBef>
                <a:spcPts val="0"/>
              </a:spcBef>
              <a:spcAft>
                <a:spcPts val="0"/>
              </a:spcAft>
              <a:buSzPts val="1200"/>
              <a:buNone/>
            </a:pPr>
            <a:endParaRPr sz="2800" dirty="0">
              <a:latin typeface="+mj-lt"/>
            </a:endParaRPr>
          </a:p>
        </p:txBody>
      </p:sp>
    </p:spTree>
    <p:extLst>
      <p:ext uri="{BB962C8B-B14F-4D97-AF65-F5344CB8AC3E}">
        <p14:creationId xmlns:p14="http://schemas.microsoft.com/office/powerpoint/2010/main" val="40143185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51C8C1E-9DA8-2BCB-1113-63BF62B169E9}"/>
              </a:ext>
            </a:extLst>
          </p:cNvPr>
          <p:cNvSpPr/>
          <p:nvPr/>
        </p:nvSpPr>
        <p:spPr>
          <a:xfrm>
            <a:off x="1241324" y="1024812"/>
            <a:ext cx="2187675" cy="1718388"/>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05220FD5-ACC1-66FA-8D6F-0EBFF01F45B9}"/>
              </a:ext>
            </a:extLst>
          </p:cNvPr>
          <p:cNvSpPr txBox="1">
            <a:spLocks/>
          </p:cNvSpPr>
          <p:nvPr/>
        </p:nvSpPr>
        <p:spPr>
          <a:xfrm>
            <a:off x="76200" y="20061"/>
            <a:ext cx="9526453" cy="438590"/>
          </a:xfrm>
          <a:prstGeom prst="rect">
            <a:avLst/>
          </a:prstGeom>
        </p:spPr>
        <p:txBody>
          <a:bodyPr>
            <a:noAutofit/>
          </a:bodyPr>
          <a:lstStyle>
            <a:lvl1pPr algn="ctr" defTabSz="914377" rtl="0" eaLnBrk="1" latinLnBrk="0" hangingPunct="1">
              <a:spcBef>
                <a:spcPct val="0"/>
              </a:spcBef>
              <a:buNone/>
              <a:defRPr sz="3600" kern="1200">
                <a:solidFill>
                  <a:schemeClr val="tx1">
                    <a:lumMod val="85000"/>
                    <a:lumOff val="15000"/>
                  </a:schemeClr>
                </a:solidFill>
                <a:latin typeface="Calibri" pitchFamily="34" charset="0"/>
                <a:ea typeface="+mj-ea"/>
                <a:cs typeface="+mj-cs"/>
              </a:defRPr>
            </a:lvl1pPr>
          </a:lstStyle>
          <a:p>
            <a:pPr algn="l"/>
            <a:r>
              <a:rPr lang="en-SG" sz="3200" b="1" dirty="0">
                <a:solidFill>
                  <a:srgbClr val="C00000"/>
                </a:solidFill>
              </a:rPr>
              <a:t>Use Case-</a:t>
            </a:r>
            <a:r>
              <a:rPr lang="en" sz="3200" b="1" dirty="0">
                <a:solidFill>
                  <a:srgbClr val="C00000"/>
                </a:solidFill>
              </a:rPr>
              <a:t>Data Retrieval with AI for Sales</a:t>
            </a:r>
          </a:p>
          <a:p>
            <a:pPr algn="l"/>
            <a:endParaRPr lang="en-SG" sz="3200" b="1" dirty="0">
              <a:solidFill>
                <a:srgbClr val="C00000"/>
              </a:solidFill>
            </a:endParaRPr>
          </a:p>
        </p:txBody>
      </p:sp>
      <p:grpSp>
        <p:nvGrpSpPr>
          <p:cNvPr id="21" name="Group 20">
            <a:extLst>
              <a:ext uri="{FF2B5EF4-FFF2-40B4-BE49-F238E27FC236}">
                <a16:creationId xmlns:a16="http://schemas.microsoft.com/office/drawing/2014/main" id="{B5688DAD-F236-68D6-5863-EF7DF8780609}"/>
              </a:ext>
            </a:extLst>
          </p:cNvPr>
          <p:cNvGrpSpPr/>
          <p:nvPr/>
        </p:nvGrpSpPr>
        <p:grpSpPr>
          <a:xfrm>
            <a:off x="433243" y="3429000"/>
            <a:ext cx="328757" cy="2971800"/>
            <a:chOff x="619237" y="3552360"/>
            <a:chExt cx="328757" cy="2647808"/>
          </a:xfrm>
        </p:grpSpPr>
        <p:sp>
          <p:nvSpPr>
            <p:cNvPr id="9" name="Parallelogram 8">
              <a:extLst>
                <a:ext uri="{FF2B5EF4-FFF2-40B4-BE49-F238E27FC236}">
                  <a16:creationId xmlns:a16="http://schemas.microsoft.com/office/drawing/2014/main" id="{BAF060A1-E46D-5AE2-1E3C-3F0658D4F2D5}"/>
                </a:ext>
              </a:extLst>
            </p:cNvPr>
            <p:cNvSpPr/>
            <p:nvPr/>
          </p:nvSpPr>
          <p:spPr>
            <a:xfrm rot="20650127">
              <a:off x="803994" y="3552360"/>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sp>
          <p:nvSpPr>
            <p:cNvPr id="11" name="Parallelogram 10">
              <a:extLst>
                <a:ext uri="{FF2B5EF4-FFF2-40B4-BE49-F238E27FC236}">
                  <a16:creationId xmlns:a16="http://schemas.microsoft.com/office/drawing/2014/main" id="{D3FB1A90-4A52-FF57-2E31-BE90AFD2AABC}"/>
                </a:ext>
              </a:extLst>
            </p:cNvPr>
            <p:cNvSpPr/>
            <p:nvPr/>
          </p:nvSpPr>
          <p:spPr>
            <a:xfrm rot="20650127">
              <a:off x="619237" y="3633225"/>
              <a:ext cx="144000" cy="2566943"/>
            </a:xfrm>
            <a:prstGeom prst="parallelogram">
              <a:avLst/>
            </a:prstGeom>
            <a:solidFill>
              <a:srgbClr val="FFC000"/>
            </a:solidFill>
            <a:ln w="19050" cmpd="dbl">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6"/>
                </a:solidFill>
                <a:highlight>
                  <a:srgbClr val="4F81BD"/>
                </a:highlight>
              </a:endParaRPr>
            </a:p>
          </p:txBody>
        </p:sp>
      </p:grpSp>
      <p:grpSp>
        <p:nvGrpSpPr>
          <p:cNvPr id="18" name="Group 17">
            <a:extLst>
              <a:ext uri="{FF2B5EF4-FFF2-40B4-BE49-F238E27FC236}">
                <a16:creationId xmlns:a16="http://schemas.microsoft.com/office/drawing/2014/main" id="{63E28624-C931-6B4C-0F01-BFA9A0D78147}"/>
              </a:ext>
            </a:extLst>
          </p:cNvPr>
          <p:cNvGrpSpPr/>
          <p:nvPr/>
        </p:nvGrpSpPr>
        <p:grpSpPr>
          <a:xfrm>
            <a:off x="668551" y="501597"/>
            <a:ext cx="315340" cy="2973600"/>
            <a:chOff x="699293" y="83035"/>
            <a:chExt cx="315340" cy="3003603"/>
          </a:xfrm>
        </p:grpSpPr>
        <p:sp>
          <p:nvSpPr>
            <p:cNvPr id="7" name="Parallelogram 6">
              <a:extLst>
                <a:ext uri="{FF2B5EF4-FFF2-40B4-BE49-F238E27FC236}">
                  <a16:creationId xmlns:a16="http://schemas.microsoft.com/office/drawing/2014/main" id="{9040C8DD-4B7A-1BCE-7AB7-5014BD8D4DE2}"/>
                </a:ext>
              </a:extLst>
            </p:cNvPr>
            <p:cNvSpPr/>
            <p:nvPr/>
          </p:nvSpPr>
          <p:spPr>
            <a:xfrm rot="1417284">
              <a:off x="870633" y="133743"/>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8" name="Parallelogram 7">
              <a:extLst>
                <a:ext uri="{FF2B5EF4-FFF2-40B4-BE49-F238E27FC236}">
                  <a16:creationId xmlns:a16="http://schemas.microsoft.com/office/drawing/2014/main" id="{5919D9CC-CFE0-8916-F76B-D52F0B1FCAA5}"/>
                </a:ext>
              </a:extLst>
            </p:cNvPr>
            <p:cNvSpPr/>
            <p:nvPr/>
          </p:nvSpPr>
          <p:spPr>
            <a:xfrm rot="1417284">
              <a:off x="699293" y="83035"/>
              <a:ext cx="144000" cy="2952895"/>
            </a:xfrm>
            <a:prstGeom prst="parallelogram">
              <a:avLst/>
            </a:prstGeom>
            <a:solidFill>
              <a:srgbClr val="002060"/>
            </a:solidFill>
            <a:ln w="19050"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
        <p:nvSpPr>
          <p:cNvPr id="26" name="Google Shape;165;p1">
            <a:extLst>
              <a:ext uri="{FF2B5EF4-FFF2-40B4-BE49-F238E27FC236}">
                <a16:creationId xmlns:a16="http://schemas.microsoft.com/office/drawing/2014/main" id="{C3F88640-6AAA-857A-04E0-BEDD3D28FA7C}"/>
              </a:ext>
            </a:extLst>
          </p:cNvPr>
          <p:cNvSpPr txBox="1">
            <a:spLocks noGrp="1"/>
          </p:cNvSpPr>
          <p:nvPr/>
        </p:nvSpPr>
        <p:spPr>
          <a:xfrm>
            <a:off x="1981200" y="609600"/>
            <a:ext cx="9067800" cy="281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tamaran"/>
              <a:buNone/>
              <a:defRPr sz="1600" b="0" i="0" u="none" strike="noStrike" cap="none">
                <a:solidFill>
                  <a:schemeClr val="dk1"/>
                </a:solidFill>
                <a:latin typeface="Catamaran"/>
                <a:ea typeface="Catamaran"/>
                <a:cs typeface="Catamaran"/>
                <a:sym typeface="Catamaran"/>
              </a:defRPr>
            </a:lvl1pPr>
            <a:lvl2pPr marL="914400" marR="0" lvl="1"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2pPr>
            <a:lvl3pPr marL="1371600" marR="0" lvl="2"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3pPr>
            <a:lvl4pPr marL="1828800" marR="0" lvl="3"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4pPr>
            <a:lvl5pPr marL="2286000" marR="0" lvl="4"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5pPr>
            <a:lvl6pPr marL="2743200" marR="0" lvl="5"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6pPr>
            <a:lvl7pPr marL="3200400" marR="0" lvl="6"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7pPr>
            <a:lvl8pPr marL="3657600" marR="0" lvl="7"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8pPr>
            <a:lvl9pPr marL="4114800" marR="0" lvl="8" indent="-304800" algn="ctr" rtl="0">
              <a:lnSpc>
                <a:spcPct val="100000"/>
              </a:lnSpc>
              <a:spcBef>
                <a:spcPts val="0"/>
              </a:spcBef>
              <a:spcAft>
                <a:spcPts val="0"/>
              </a:spcAft>
              <a:buClr>
                <a:schemeClr val="dk1"/>
              </a:buClr>
              <a:buSzPts val="1800"/>
              <a:buFont typeface="Catamaran"/>
              <a:buNone/>
              <a:defRPr sz="1800" b="0" i="0" u="none" strike="noStrike" cap="none">
                <a:solidFill>
                  <a:schemeClr val="dk1"/>
                </a:solidFill>
                <a:latin typeface="Catamaran"/>
                <a:ea typeface="Catamaran"/>
                <a:cs typeface="Catamaran"/>
                <a:sym typeface="Catamaran"/>
              </a:defRPr>
            </a:lvl9pPr>
          </a:lstStyle>
          <a:p>
            <a:pPr marL="0" indent="0"/>
            <a:r>
              <a:rPr lang="en-US" sz="1800" b="1" dirty="0">
                <a:latin typeface="+mj-lt"/>
                <a:sym typeface="Roboto"/>
              </a:rPr>
              <a:t>Problem Statement</a:t>
            </a:r>
            <a:r>
              <a:rPr lang="en-US" sz="1800" dirty="0">
                <a:latin typeface="+mj-lt"/>
                <a:sym typeface="Roboto"/>
              </a:rPr>
              <a:t>: Sales team faces challenges with limited insights and missed opportunities due to limited data accessibility and time-consuming process</a:t>
            </a:r>
          </a:p>
          <a:p>
            <a:pPr marL="0" indent="0"/>
            <a:endParaRPr lang="en-US" sz="1800" b="1" dirty="0">
              <a:latin typeface="+mj-lt"/>
              <a:sym typeface="Roboto"/>
            </a:endParaRPr>
          </a:p>
          <a:p>
            <a:pPr marL="0" indent="0"/>
            <a:r>
              <a:rPr lang="en-US" sz="1800" b="1" dirty="0">
                <a:latin typeface="+mj-lt"/>
                <a:sym typeface="Roboto"/>
              </a:rPr>
              <a:t>Solution </a:t>
            </a:r>
            <a:r>
              <a:rPr lang="en-US" sz="1800" dirty="0">
                <a:latin typeface="+mj-lt"/>
                <a:sym typeface="Roboto"/>
              </a:rPr>
              <a:t>Implementation of an automated data retrieval system from the database, empowers the sales team member to leverage the power of data to understand deeper details on Customer and personalize their sales pitches with improved efficiency, eliminating the necessity for crafting technical queries. </a:t>
            </a:r>
            <a:endParaRPr sz="2800" dirty="0">
              <a:latin typeface="+mj-lt"/>
            </a:endParaRPr>
          </a:p>
        </p:txBody>
      </p:sp>
      <p:grpSp>
        <p:nvGrpSpPr>
          <p:cNvPr id="36" name="Group 35">
            <a:extLst>
              <a:ext uri="{FF2B5EF4-FFF2-40B4-BE49-F238E27FC236}">
                <a16:creationId xmlns:a16="http://schemas.microsoft.com/office/drawing/2014/main" id="{BD1C2D83-D566-C1A1-BC0E-4399541473A2}"/>
              </a:ext>
            </a:extLst>
          </p:cNvPr>
          <p:cNvGrpSpPr/>
          <p:nvPr/>
        </p:nvGrpSpPr>
        <p:grpSpPr>
          <a:xfrm>
            <a:off x="3200400" y="3173757"/>
            <a:ext cx="5791200" cy="3531843"/>
            <a:chOff x="3124200" y="3173757"/>
            <a:chExt cx="5791200" cy="3531843"/>
          </a:xfrm>
        </p:grpSpPr>
        <p:pic>
          <p:nvPicPr>
            <p:cNvPr id="12" name="Graphic 11" descr="Radio microphone with solid fill">
              <a:extLst>
                <a:ext uri="{FF2B5EF4-FFF2-40B4-BE49-F238E27FC236}">
                  <a16:creationId xmlns:a16="http://schemas.microsoft.com/office/drawing/2014/main" id="{C73C12FC-E250-4D7B-C2ED-B9AE520B0C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7287" y="4216097"/>
              <a:ext cx="914400" cy="914400"/>
            </a:xfrm>
            <a:prstGeom prst="rect">
              <a:avLst/>
            </a:prstGeom>
          </p:spPr>
        </p:pic>
        <p:pic>
          <p:nvPicPr>
            <p:cNvPr id="13" name="Graphic 12" descr="Network diagram with solid fill">
              <a:extLst>
                <a:ext uri="{FF2B5EF4-FFF2-40B4-BE49-F238E27FC236}">
                  <a16:creationId xmlns:a16="http://schemas.microsoft.com/office/drawing/2014/main" id="{E10B62C8-1B4D-65BB-1B6B-4FC8677DF0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7998" y="4216097"/>
              <a:ext cx="914400" cy="914400"/>
            </a:xfrm>
            <a:prstGeom prst="rect">
              <a:avLst/>
            </a:prstGeom>
          </p:spPr>
        </p:pic>
        <p:pic>
          <p:nvPicPr>
            <p:cNvPr id="23" name="Graphic 22" descr="Database with solid fill">
              <a:extLst>
                <a:ext uri="{FF2B5EF4-FFF2-40B4-BE49-F238E27FC236}">
                  <a16:creationId xmlns:a16="http://schemas.microsoft.com/office/drawing/2014/main" id="{C41226C0-1489-23BD-5703-EE284F121C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98709" y="4216097"/>
              <a:ext cx="914400" cy="914400"/>
            </a:xfrm>
            <a:prstGeom prst="rect">
              <a:avLst/>
            </a:prstGeom>
          </p:spPr>
        </p:pic>
        <p:sp>
          <p:nvSpPr>
            <p:cNvPr id="24" name="TextBox 23">
              <a:extLst>
                <a:ext uri="{FF2B5EF4-FFF2-40B4-BE49-F238E27FC236}">
                  <a16:creationId xmlns:a16="http://schemas.microsoft.com/office/drawing/2014/main" id="{E39F3BDE-8A56-0772-F2FC-483C21DE3F15}"/>
                </a:ext>
              </a:extLst>
            </p:cNvPr>
            <p:cNvSpPr txBox="1"/>
            <p:nvPr/>
          </p:nvSpPr>
          <p:spPr>
            <a:xfrm>
              <a:off x="5943599" y="5144869"/>
              <a:ext cx="1600201" cy="369332"/>
            </a:xfrm>
            <a:prstGeom prst="rect">
              <a:avLst/>
            </a:prstGeom>
            <a:noFill/>
          </p:spPr>
          <p:txBody>
            <a:bodyPr wrap="square" rtlCol="0">
              <a:spAutoFit/>
            </a:bodyPr>
            <a:lstStyle/>
            <a:p>
              <a:r>
                <a:rPr lang="en-SG" dirty="0"/>
                <a:t>LZ GenAI App</a:t>
              </a:r>
            </a:p>
          </p:txBody>
        </p:sp>
        <p:sp>
          <p:nvSpPr>
            <p:cNvPr id="25" name="TextBox 24">
              <a:extLst>
                <a:ext uri="{FF2B5EF4-FFF2-40B4-BE49-F238E27FC236}">
                  <a16:creationId xmlns:a16="http://schemas.microsoft.com/office/drawing/2014/main" id="{B62EE5F7-F72C-E29F-5381-19D15902BC1E}"/>
                </a:ext>
              </a:extLst>
            </p:cNvPr>
            <p:cNvSpPr txBox="1"/>
            <p:nvPr/>
          </p:nvSpPr>
          <p:spPr>
            <a:xfrm>
              <a:off x="4648200" y="5144869"/>
              <a:ext cx="1219200" cy="646331"/>
            </a:xfrm>
            <a:prstGeom prst="rect">
              <a:avLst/>
            </a:prstGeom>
            <a:noFill/>
          </p:spPr>
          <p:txBody>
            <a:bodyPr wrap="square" rtlCol="0">
              <a:spAutoFit/>
            </a:bodyPr>
            <a:lstStyle/>
            <a:p>
              <a:r>
                <a:rPr lang="en-SG" dirty="0"/>
                <a:t>Voice/Text Interface</a:t>
              </a:r>
            </a:p>
          </p:txBody>
        </p:sp>
        <p:sp>
          <p:nvSpPr>
            <p:cNvPr id="28" name="TextBox 27">
              <a:extLst>
                <a:ext uri="{FF2B5EF4-FFF2-40B4-BE49-F238E27FC236}">
                  <a16:creationId xmlns:a16="http://schemas.microsoft.com/office/drawing/2014/main" id="{1BACB43F-213E-647D-C770-F181BD365155}"/>
                </a:ext>
              </a:extLst>
            </p:cNvPr>
            <p:cNvSpPr txBox="1"/>
            <p:nvPr/>
          </p:nvSpPr>
          <p:spPr>
            <a:xfrm>
              <a:off x="3124200" y="5086963"/>
              <a:ext cx="1295400" cy="369332"/>
            </a:xfrm>
            <a:prstGeom prst="rect">
              <a:avLst/>
            </a:prstGeom>
            <a:noFill/>
          </p:spPr>
          <p:txBody>
            <a:bodyPr wrap="square" rtlCol="0">
              <a:spAutoFit/>
            </a:bodyPr>
            <a:lstStyle/>
            <a:p>
              <a:r>
                <a:rPr lang="en-SG" dirty="0"/>
                <a:t>Salesperson</a:t>
              </a:r>
            </a:p>
          </p:txBody>
        </p:sp>
        <p:sp>
          <p:nvSpPr>
            <p:cNvPr id="32" name="TextBox 31">
              <a:extLst>
                <a:ext uri="{FF2B5EF4-FFF2-40B4-BE49-F238E27FC236}">
                  <a16:creationId xmlns:a16="http://schemas.microsoft.com/office/drawing/2014/main" id="{D681463F-0D08-FB17-A2A4-8D4514AE8F02}"/>
                </a:ext>
              </a:extLst>
            </p:cNvPr>
            <p:cNvSpPr txBox="1"/>
            <p:nvPr/>
          </p:nvSpPr>
          <p:spPr>
            <a:xfrm>
              <a:off x="7543800" y="5114764"/>
              <a:ext cx="1371600" cy="646331"/>
            </a:xfrm>
            <a:prstGeom prst="rect">
              <a:avLst/>
            </a:prstGeom>
            <a:noFill/>
          </p:spPr>
          <p:txBody>
            <a:bodyPr wrap="square" rtlCol="0">
              <a:spAutoFit/>
            </a:bodyPr>
            <a:lstStyle/>
            <a:p>
              <a:r>
                <a:rPr lang="en-SG" dirty="0"/>
                <a:t>Sales Database</a:t>
              </a:r>
            </a:p>
          </p:txBody>
        </p:sp>
        <p:pic>
          <p:nvPicPr>
            <p:cNvPr id="33" name="Graphic 32" descr="Call center with solid fill">
              <a:extLst>
                <a:ext uri="{FF2B5EF4-FFF2-40B4-BE49-F238E27FC236}">
                  <a16:creationId xmlns:a16="http://schemas.microsoft.com/office/drawing/2014/main" id="{882D43AE-E742-CCA7-1C35-2FA64F3477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64055" y="4216097"/>
              <a:ext cx="914400" cy="914400"/>
            </a:xfrm>
            <a:prstGeom prst="rect">
              <a:avLst/>
            </a:prstGeom>
          </p:spPr>
        </p:pic>
        <p:sp>
          <p:nvSpPr>
            <p:cNvPr id="34" name="Speech Bubble: Oval 33">
              <a:extLst>
                <a:ext uri="{FF2B5EF4-FFF2-40B4-BE49-F238E27FC236}">
                  <a16:creationId xmlns:a16="http://schemas.microsoft.com/office/drawing/2014/main" id="{D6523E86-A89C-7FAF-DB80-60F07388ABC6}"/>
                </a:ext>
              </a:extLst>
            </p:cNvPr>
            <p:cNvSpPr/>
            <p:nvPr/>
          </p:nvSpPr>
          <p:spPr>
            <a:xfrm>
              <a:off x="4114800" y="3173757"/>
              <a:ext cx="3962399" cy="864843"/>
            </a:xfrm>
            <a:prstGeom prst="wedgeEllipseCallout">
              <a:avLst>
                <a:gd name="adj1" fmla="val -53071"/>
                <a:gd name="adj2" fmla="val 831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Q1. Week on Week Growth on Item “SKU#123”?</a:t>
              </a:r>
            </a:p>
          </p:txBody>
        </p:sp>
        <p:sp>
          <p:nvSpPr>
            <p:cNvPr id="35" name="Speech Bubble: Oval 34">
              <a:extLst>
                <a:ext uri="{FF2B5EF4-FFF2-40B4-BE49-F238E27FC236}">
                  <a16:creationId xmlns:a16="http://schemas.microsoft.com/office/drawing/2014/main" id="{4AD9A548-112A-C929-455A-224DBC20F0A8}"/>
                </a:ext>
              </a:extLst>
            </p:cNvPr>
            <p:cNvSpPr/>
            <p:nvPr/>
          </p:nvSpPr>
          <p:spPr>
            <a:xfrm>
              <a:off x="4191000" y="5840757"/>
              <a:ext cx="3962399" cy="864843"/>
            </a:xfrm>
            <a:prstGeom prst="wedgeEllipseCallout">
              <a:avLst>
                <a:gd name="adj1" fmla="val 33970"/>
                <a:gd name="adj2" fmla="val -9494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A1. Doing great! We are up 5% by revenue on SKU#123</a:t>
              </a:r>
            </a:p>
          </p:txBody>
        </p:sp>
      </p:grpSp>
      <p:pic>
        <p:nvPicPr>
          <p:cNvPr id="37" name="Graphic 36" descr="Traffic light with solid fill">
            <a:hlinkClick r:id="rId10" action="ppaction://hlinksldjump" tooltip="Return to Main Use Case Slide"/>
            <a:extLst>
              <a:ext uri="{FF2B5EF4-FFF2-40B4-BE49-F238E27FC236}">
                <a16:creationId xmlns:a16="http://schemas.microsoft.com/office/drawing/2014/main" id="{BBEC3B9C-C2F4-4B51-BC75-D34803529AB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2400" y="6096000"/>
            <a:ext cx="914400" cy="914400"/>
          </a:xfrm>
          <a:prstGeom prst="rect">
            <a:avLst/>
          </a:prstGeom>
        </p:spPr>
      </p:pic>
    </p:spTree>
    <p:extLst>
      <p:ext uri="{BB962C8B-B14F-4D97-AF65-F5344CB8AC3E}">
        <p14:creationId xmlns:p14="http://schemas.microsoft.com/office/powerpoint/2010/main" val="4914962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Template.potx" id="{2CADBBCA-27D9-46E7-B3A3-C567313FF888}" vid="{6828082F-1582-489F-88E4-F27562D9B619}"/>
    </a:ext>
  </a:extLst>
</a:theme>
</file>

<file path=ppt/theme/theme5.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1_3-50088_Microsoft_Inspire_Template">
  <a:themeElements>
    <a:clrScheme name="Custom 35">
      <a:dk1>
        <a:srgbClr val="353535"/>
      </a:dk1>
      <a:lt1>
        <a:srgbClr val="FFFFFF"/>
      </a:lt1>
      <a:dk2>
        <a:srgbClr val="5C2D91"/>
      </a:dk2>
      <a:lt2>
        <a:srgbClr val="E6E6E6"/>
      </a:lt2>
      <a:accent1>
        <a:srgbClr val="0078D7"/>
      </a:accent1>
      <a:accent2>
        <a:srgbClr val="00188F"/>
      </a:accent2>
      <a:accent3>
        <a:srgbClr val="002050"/>
      </a:accent3>
      <a:accent4>
        <a:srgbClr val="737373"/>
      </a:accent4>
      <a:accent5>
        <a:srgbClr val="32145A"/>
      </a:accent5>
      <a:accent6>
        <a:srgbClr val="D2D2D2"/>
      </a:accent6>
      <a:hlink>
        <a:srgbClr val="0078D7"/>
      </a:hlink>
      <a:folHlink>
        <a:srgbClr val="003C6B"/>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Breakout_Template.potx" id="{3CDC1B93-BD8E-4F1F-AF9B-D56C06BDD095}" vid="{FF6A3A47-4C82-49FB-AFA4-303C22998115}"/>
    </a:ext>
  </a:extLst>
</a:theme>
</file>

<file path=ppt/theme/theme7.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8.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9.xml><?xml version="1.0" encoding="utf-8"?>
<a:theme xmlns:a="http://schemas.openxmlformats.org/drawingml/2006/main" name="3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D1C71EA56F9644BBAC287E9915BDAC" ma:contentTypeVersion="14" ma:contentTypeDescription="Create a new document." ma:contentTypeScope="" ma:versionID="98a1ba8311274acc10721d324ad01b1d">
  <xsd:schema xmlns:xsd="http://www.w3.org/2001/XMLSchema" xmlns:xs="http://www.w3.org/2001/XMLSchema" xmlns:p="http://schemas.microsoft.com/office/2006/metadata/properties" xmlns:ns2="22ed5c88-4167-4856-9892-e5221c00b343" xmlns:ns3="d686a42f-a8fe-4c5a-9d3b-6dc2223270b2" targetNamespace="http://schemas.microsoft.com/office/2006/metadata/properties" ma:root="true" ma:fieldsID="90432dcf53d1ef3d72aba17487a5843b" ns2:_="" ns3:_="">
    <xsd:import namespace="22ed5c88-4167-4856-9892-e5221c00b343"/>
    <xsd:import namespace="d686a42f-a8fe-4c5a-9d3b-6dc2223270b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ed5c88-4167-4856-9892-e5221c00b3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956ef32-11e4-484b-bdf0-a3356cb3931b"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686a42f-a8fe-4c5a-9d3b-6dc2223270b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d2686306-71d3-4382-b2ef-2d882b253ca8}" ma:internalName="TaxCatchAll" ma:showField="CatchAllData" ma:web="d686a42f-a8fe-4c5a-9d3b-6dc2223270b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2ed5c88-4167-4856-9892-e5221c00b343">
      <Terms xmlns="http://schemas.microsoft.com/office/infopath/2007/PartnerControls"/>
    </lcf76f155ced4ddcb4097134ff3c332f>
    <TaxCatchAll xmlns="d686a42f-a8fe-4c5a-9d3b-6dc2223270b2" xsi:nil="true"/>
  </documentManagement>
</p:properties>
</file>

<file path=customXml/itemProps1.xml><?xml version="1.0" encoding="utf-8"?>
<ds:datastoreItem xmlns:ds="http://schemas.openxmlformats.org/officeDocument/2006/customXml" ds:itemID="{F492DF8C-3353-4E23-8BAD-2B34BFC3E849}"/>
</file>

<file path=customXml/itemProps2.xml><?xml version="1.0" encoding="utf-8"?>
<ds:datastoreItem xmlns:ds="http://schemas.openxmlformats.org/officeDocument/2006/customXml" ds:itemID="{2ECF75E1-F677-4A58-90F3-028B248DBA68}"/>
</file>

<file path=customXml/itemProps3.xml><?xml version="1.0" encoding="utf-8"?>
<ds:datastoreItem xmlns:ds="http://schemas.openxmlformats.org/officeDocument/2006/customXml" ds:itemID="{BEE029D5-438A-4117-84CE-12C30FAC0651}"/>
</file>

<file path=docProps/app.xml><?xml version="1.0" encoding="utf-8"?>
<Properties xmlns="http://schemas.openxmlformats.org/officeDocument/2006/extended-properties" xmlns:vt="http://schemas.openxmlformats.org/officeDocument/2006/docPropsVTypes">
  <TotalTime>73292</TotalTime>
  <Words>1664</Words>
  <Application>Microsoft Office PowerPoint</Application>
  <PresentationFormat>Widescreen</PresentationFormat>
  <Paragraphs>145</Paragraphs>
  <Slides>18</Slides>
  <Notes>1</Notes>
  <HiddenSlides>6</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18</vt:i4>
      </vt:variant>
    </vt:vector>
  </HeadingPairs>
  <TitlesOfParts>
    <vt:vector size="40" baseType="lpstr">
      <vt:lpstr>Aptos</vt:lpstr>
      <vt:lpstr>Arial</vt:lpstr>
      <vt:lpstr>Calibri</vt:lpstr>
      <vt:lpstr>Catamaran</vt:lpstr>
      <vt:lpstr>Courier New</vt:lpstr>
      <vt:lpstr>Georgia</vt:lpstr>
      <vt:lpstr>Segoe UI</vt:lpstr>
      <vt:lpstr>Segoe UI Light</vt:lpstr>
      <vt:lpstr>Segoe UI Semibold</vt:lpstr>
      <vt:lpstr>Segoe UI Semilight</vt:lpstr>
      <vt:lpstr>Tw Cen MT</vt:lpstr>
      <vt:lpstr>Wingdings</vt:lpstr>
      <vt:lpstr>1_Office Theme</vt:lpstr>
      <vt:lpstr>2_Office Theme</vt:lpstr>
      <vt:lpstr>1_Azure PPT Template - 2018</vt:lpstr>
      <vt:lpstr>5-50183_Microsoft_Inspire_Template</vt:lpstr>
      <vt:lpstr>2_COLOR TEMPLATE</vt:lpstr>
      <vt:lpstr>1_3-50088_Microsoft_Inspire_Template</vt:lpstr>
      <vt:lpstr>STB Product Families 2015</vt:lpstr>
      <vt:lpstr>3_WHITE TEMPLATE</vt:lpstr>
      <vt:lpstr>3_Azure PPT Template - 2018</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Vipul Vashisht</dc:creator>
  <cp:lastModifiedBy>Aruna Agrawal</cp:lastModifiedBy>
  <cp:revision>624</cp:revision>
  <dcterms:created xsi:type="dcterms:W3CDTF">2021-02-03T08:10:23Z</dcterms:created>
  <dcterms:modified xsi:type="dcterms:W3CDTF">2024-04-28T12:50:00Z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0x010100A6D1C71EA56F9644BBAC287E9915BDAC</vt:lpwstr>
  </property>
</Properties>
</file>